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24384000" cy="13716000"/>
  <p:notesSz cx="6858000" cy="9144000"/>
  <p:embeddedFontLst>
    <p:embeddedFont>
      <p:font typeface="Pretendard SemiBold"/>
      <p:bold r:id="rId25"/>
    </p:embeddedFont>
    <p:embeddedFont>
      <p:font typeface="Pretendard Medium"/>
      <p:bold r:id="rId26"/>
    </p:embeddedFont>
    <p:embeddedFont>
      <p:font typeface="Pretendard Light"/>
      <p:regular r:id="rId27"/>
    </p:embeddedFont>
    <p:embeddedFont>
      <p:font typeface="Poppins Medium"/>
      <p:bold r:id="rId28"/>
    </p:embeddedFont>
    <p:embeddedFont>
      <p:font typeface="Pretendard Regular"/>
      <p:regular r:id="rId29"/>
    </p:embeddedFont>
    <p:embeddedFont>
      <p:font typeface="Pretendard Bold"/>
      <p:bold r:id="rId30"/>
    </p:embeddedFont>
    <p:embeddedFont>
      <p:font typeface="Poppins Regular"/>
      <p:regular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fonts/font1.fntdata" Type="http://schemas.openxmlformats.org/officeDocument/2006/relationships/font"/><Relationship Id="rId26" Target="fonts/font2.fntdata" Type="http://schemas.openxmlformats.org/officeDocument/2006/relationships/font"/><Relationship Id="rId27" Target="fonts/font3.fntdata" Type="http://schemas.openxmlformats.org/officeDocument/2006/relationships/font"/><Relationship Id="rId28" Target="fonts/font4.fntdata" Type="http://schemas.openxmlformats.org/officeDocument/2006/relationships/font"/><Relationship Id="rId29" Target="fonts/font5.fntdata" Type="http://schemas.openxmlformats.org/officeDocument/2006/relationships/font"/><Relationship Id="rId3" Target="viewProps.xml" Type="http://schemas.openxmlformats.org/officeDocument/2006/relationships/viewProps"/><Relationship Id="rId30" Target="fonts/font6.fntdata" Type="http://schemas.openxmlformats.org/officeDocument/2006/relationships/font"/><Relationship Id="rId31" Target="fonts/font7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2.png" Type="http://schemas.openxmlformats.org/officeDocument/2006/relationships/image"/><Relationship Id="rId4" Target="../media/image7.png" Type="http://schemas.openxmlformats.org/officeDocument/2006/relationships/image"/><Relationship Id="rId5" Target="../media/image8.png" Type="http://schemas.openxmlformats.org/officeDocument/2006/relationships/image"/><Relationship Id="rId6" Target="../media/image9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png" Type="http://schemas.openxmlformats.org/officeDocument/2006/relationships/image"/><Relationship Id="rId12" Target="../media/image20.png" Type="http://schemas.openxmlformats.org/officeDocument/2006/relationships/image"/><Relationship Id="rId13" Target="../media/image21.png" Type="http://schemas.openxmlformats.org/officeDocument/2006/relationships/image"/><Relationship Id="rId14" Target="../media/image22.png" Type="http://schemas.openxmlformats.org/officeDocument/2006/relationships/image"/><Relationship Id="rId15" Target="../media/image23.png" Type="http://schemas.openxmlformats.org/officeDocument/2006/relationships/image"/><Relationship Id="rId2" Target="../media/image10.png" Type="http://schemas.openxmlformats.org/officeDocument/2006/relationships/image"/><Relationship Id="rId3" Target="../media/image11.png" Type="http://schemas.openxmlformats.org/officeDocument/2006/relationships/image"/><Relationship Id="rId4" Target="../media/image12.png" Type="http://schemas.openxmlformats.org/officeDocument/2006/relationships/image"/><Relationship Id="rId5" Target="../media/image13.png" Type="http://schemas.openxmlformats.org/officeDocument/2006/relationships/image"/><Relationship Id="rId6" Target="../media/image14.png" Type="http://schemas.openxmlformats.org/officeDocument/2006/relationships/image"/><Relationship Id="rId7" Target="../media/image15.png" Type="http://schemas.openxmlformats.org/officeDocument/2006/relationships/image"/><Relationship Id="rId8" Target="../media/image16.png" Type="http://schemas.openxmlformats.org/officeDocument/2006/relationships/image"/><Relationship Id="rId9" Target="../media/image17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11.png" Type="http://schemas.openxmlformats.org/officeDocument/2006/relationships/image"/><Relationship Id="rId4" Target="../media/image25.png" Type="http://schemas.openxmlformats.org/officeDocument/2006/relationships/image"/><Relationship Id="rId5" Target="../media/image26.png" Type="http://schemas.openxmlformats.org/officeDocument/2006/relationships/image"/><Relationship Id="rId6" Target="../media/image27.png" Type="http://schemas.openxmlformats.org/officeDocument/2006/relationships/image"/><Relationship Id="rId7" Target="../media/image28.png" Type="http://schemas.openxmlformats.org/officeDocument/2006/relationships/image"/><Relationship Id="rId8" Target="../media/image29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png" Type="http://schemas.openxmlformats.org/officeDocument/2006/relationships/image"/><Relationship Id="rId3" Target="../media/image11.png" Type="http://schemas.openxmlformats.org/officeDocument/2006/relationships/image"/><Relationship Id="rId4" Target="../media/image31.png" Type="http://schemas.openxmlformats.org/officeDocument/2006/relationships/image"/><Relationship Id="rId5" Target="../media/image32.png" Type="http://schemas.openxmlformats.org/officeDocument/2006/relationships/image"/><Relationship Id="rId6" Target="../media/image33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png" Type="http://schemas.openxmlformats.org/officeDocument/2006/relationships/image"/><Relationship Id="rId11" Target="../media/image42.png" Type="http://schemas.openxmlformats.org/officeDocument/2006/relationships/image"/><Relationship Id="rId12" Target="../media/image43.png" Type="http://schemas.openxmlformats.org/officeDocument/2006/relationships/image"/><Relationship Id="rId13" Target="../media/image44.png" Type="http://schemas.openxmlformats.org/officeDocument/2006/relationships/image"/><Relationship Id="rId14" Target="../media/image45.png" Type="http://schemas.openxmlformats.org/officeDocument/2006/relationships/image"/><Relationship Id="rId15" Target="../media/image46.png" Type="http://schemas.openxmlformats.org/officeDocument/2006/relationships/image"/><Relationship Id="rId16" Target="../media/image47.png" Type="http://schemas.openxmlformats.org/officeDocument/2006/relationships/image"/><Relationship Id="rId17" Target="../media/image48.png" Type="http://schemas.openxmlformats.org/officeDocument/2006/relationships/image"/><Relationship Id="rId18" Target="../media/image49.png" Type="http://schemas.openxmlformats.org/officeDocument/2006/relationships/image"/><Relationship Id="rId2" Target="../media/image34.png" Type="http://schemas.openxmlformats.org/officeDocument/2006/relationships/image"/><Relationship Id="rId3" Target="../media/image11.png" Type="http://schemas.openxmlformats.org/officeDocument/2006/relationships/image"/><Relationship Id="rId4" Target="../media/image35.png" Type="http://schemas.openxmlformats.org/officeDocument/2006/relationships/image"/><Relationship Id="rId5" Target="../media/image36.png" Type="http://schemas.openxmlformats.org/officeDocument/2006/relationships/image"/><Relationship Id="rId6" Target="../media/image37.png" Type="http://schemas.openxmlformats.org/officeDocument/2006/relationships/image"/><Relationship Id="rId7" Target="../media/image38.png" Type="http://schemas.openxmlformats.org/officeDocument/2006/relationships/image"/><Relationship Id="rId8" Target="../media/image39.png" Type="http://schemas.openxmlformats.org/officeDocument/2006/relationships/image"/><Relationship Id="rId9" Target="../media/image40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0.png" Type="http://schemas.openxmlformats.org/officeDocument/2006/relationships/image"/><Relationship Id="rId3" Target="../media/image11.png" Type="http://schemas.openxmlformats.org/officeDocument/2006/relationships/image"/><Relationship Id="rId4" Target="../media/image51.png" Type="http://schemas.openxmlformats.org/officeDocument/2006/relationships/image"/><Relationship Id="rId5" Target="../media/image52.png" Type="http://schemas.openxmlformats.org/officeDocument/2006/relationships/image"/><Relationship Id="rId6" Target="../media/image53.png" Type="http://schemas.openxmlformats.org/officeDocument/2006/relationships/image"/><Relationship Id="rId7" Target="../media/image54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2.png" Type="http://schemas.openxmlformats.org/officeDocument/2006/relationships/image"/><Relationship Id="rId11" Target="../media/image63.png" Type="http://schemas.openxmlformats.org/officeDocument/2006/relationships/image"/><Relationship Id="rId2" Target="../media/image55.png" Type="http://schemas.openxmlformats.org/officeDocument/2006/relationships/image"/><Relationship Id="rId3" Target="../media/image11.png" Type="http://schemas.openxmlformats.org/officeDocument/2006/relationships/image"/><Relationship Id="rId4" Target="../media/image56.png" Type="http://schemas.openxmlformats.org/officeDocument/2006/relationships/image"/><Relationship Id="rId5" Target="../media/image57.png" Type="http://schemas.openxmlformats.org/officeDocument/2006/relationships/image"/><Relationship Id="rId6" Target="../media/image58.png" Type="http://schemas.openxmlformats.org/officeDocument/2006/relationships/image"/><Relationship Id="rId7" Target="../media/image59.png" Type="http://schemas.openxmlformats.org/officeDocument/2006/relationships/image"/><Relationship Id="rId8" Target="../media/image60.png" Type="http://schemas.openxmlformats.org/officeDocument/2006/relationships/image"/><Relationship Id="rId9" Target="../media/image6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4.png" Type="http://schemas.openxmlformats.org/officeDocument/2006/relationships/image"/><Relationship Id="rId3" Target="../media/image11.png" Type="http://schemas.openxmlformats.org/officeDocument/2006/relationships/image"/><Relationship Id="rId4" Target="../media/image65.png" Type="http://schemas.openxmlformats.org/officeDocument/2006/relationships/image"/><Relationship Id="rId5" Target="../media/image66.png" Type="http://schemas.openxmlformats.org/officeDocument/2006/relationships/image"/><Relationship Id="rId6" Target="../media/image58.png" Type="http://schemas.openxmlformats.org/officeDocument/2006/relationships/image"/><Relationship Id="rId7" Target="../media/image67.png" Type="http://schemas.openxmlformats.org/officeDocument/2006/relationships/image"/><Relationship Id="rId8" Target="../media/image68.png" Type="http://schemas.openxmlformats.org/officeDocument/2006/relationships/image"/><Relationship Id="rId9" Target="../media/image6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0.png" Type="http://schemas.openxmlformats.org/officeDocument/2006/relationships/image"/><Relationship Id="rId3" Target="../media/image11.png" Type="http://schemas.openxmlformats.org/officeDocument/2006/relationships/image"/><Relationship Id="rId4" Target="../media/image71.png" Type="http://schemas.openxmlformats.org/officeDocument/2006/relationships/image"/><Relationship Id="rId5" Target="../media/image72.png" Type="http://schemas.openxmlformats.org/officeDocument/2006/relationships/image"/><Relationship Id="rId6" Target="../media/image58.png" Type="http://schemas.openxmlformats.org/officeDocument/2006/relationships/image"/><Relationship Id="rId7" Target="../media/image73.png" Type="http://schemas.openxmlformats.org/officeDocument/2006/relationships/image"/><Relationship Id="rId8" Target="../media/image74.png" Type="http://schemas.openxmlformats.org/officeDocument/2006/relationships/image"/><Relationship Id="rId9" Target="../media/image75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6.png" Type="http://schemas.openxmlformats.org/officeDocument/2006/relationships/image"/><Relationship Id="rId3" Target="../media/image11.png" Type="http://schemas.openxmlformats.org/officeDocument/2006/relationships/image"/><Relationship Id="rId4" Target="../media/image77.png" Type="http://schemas.openxmlformats.org/officeDocument/2006/relationships/image"/><Relationship Id="rId5" Target="../media/image78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5.png" Type="http://schemas.openxmlformats.org/officeDocument/2006/relationships/image"/><Relationship Id="rId11" Target="../media/image86.png" Type="http://schemas.openxmlformats.org/officeDocument/2006/relationships/image"/><Relationship Id="rId12" Target="../media/image87.png" Type="http://schemas.openxmlformats.org/officeDocument/2006/relationships/image"/><Relationship Id="rId2" Target="../media/image79.png" Type="http://schemas.openxmlformats.org/officeDocument/2006/relationships/image"/><Relationship Id="rId3" Target="../media/image11.png" Type="http://schemas.openxmlformats.org/officeDocument/2006/relationships/image"/><Relationship Id="rId4" Target="../media/image77.png" Type="http://schemas.openxmlformats.org/officeDocument/2006/relationships/image"/><Relationship Id="rId5" Target="../media/image80.png" Type="http://schemas.openxmlformats.org/officeDocument/2006/relationships/image"/><Relationship Id="rId6" Target="../media/image81.png" Type="http://schemas.openxmlformats.org/officeDocument/2006/relationships/image"/><Relationship Id="rId7" Target="../media/image82.png" Type="http://schemas.openxmlformats.org/officeDocument/2006/relationships/image"/><Relationship Id="rId8" Target="../media/image83.png" Type="http://schemas.openxmlformats.org/officeDocument/2006/relationships/image"/><Relationship Id="rId9" Target="../media/image84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8.png" Type="http://schemas.openxmlformats.org/officeDocument/2006/relationships/image"/><Relationship Id="rId3" Target="../media/image11.png" Type="http://schemas.openxmlformats.org/officeDocument/2006/relationships/image"/><Relationship Id="rId4" Target="../media/image89.png" Type="http://schemas.openxmlformats.org/officeDocument/2006/relationships/image"/><Relationship Id="rId5" Target="../media/image90.png" Type="http://schemas.openxmlformats.org/officeDocument/2006/relationships/image"/><Relationship Id="rId6" Target="../media/image91.png" Type="http://schemas.openxmlformats.org/officeDocument/2006/relationships/image"/><Relationship Id="rId7" Target="../media/image92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00.png" Type="http://schemas.openxmlformats.org/officeDocument/2006/relationships/image"/><Relationship Id="rId11" Target="../media/image101.png" Type="http://schemas.openxmlformats.org/officeDocument/2006/relationships/image"/><Relationship Id="rId12" Target="../media/image102.png" Type="http://schemas.openxmlformats.org/officeDocument/2006/relationships/image"/><Relationship Id="rId13" Target="../media/image103.png" Type="http://schemas.openxmlformats.org/officeDocument/2006/relationships/image"/><Relationship Id="rId14" Target="../media/image104.png" Type="http://schemas.openxmlformats.org/officeDocument/2006/relationships/image"/><Relationship Id="rId15" Target="../media/image105.png" Type="http://schemas.openxmlformats.org/officeDocument/2006/relationships/image"/><Relationship Id="rId16" Target="../media/image106.png" Type="http://schemas.openxmlformats.org/officeDocument/2006/relationships/image"/><Relationship Id="rId17" Target="../media/image107.png" Type="http://schemas.openxmlformats.org/officeDocument/2006/relationships/image"/><Relationship Id="rId18" Target="../media/image108.png" Type="http://schemas.openxmlformats.org/officeDocument/2006/relationships/image"/><Relationship Id="rId19" Target="../media/image109.png" Type="http://schemas.openxmlformats.org/officeDocument/2006/relationships/image"/><Relationship Id="rId2" Target="../media/image93.png" Type="http://schemas.openxmlformats.org/officeDocument/2006/relationships/image"/><Relationship Id="rId20" Target="../media/image110.png" Type="http://schemas.openxmlformats.org/officeDocument/2006/relationships/image"/><Relationship Id="rId3" Target="../media/image11.png" Type="http://schemas.openxmlformats.org/officeDocument/2006/relationships/image"/><Relationship Id="rId4" Target="../media/image94.png" Type="http://schemas.openxmlformats.org/officeDocument/2006/relationships/image"/><Relationship Id="rId5" Target="../media/image95.png" Type="http://schemas.openxmlformats.org/officeDocument/2006/relationships/image"/><Relationship Id="rId6" Target="../media/image96.png" Type="http://schemas.openxmlformats.org/officeDocument/2006/relationships/image"/><Relationship Id="rId7" Target="../media/image97.png" Type="http://schemas.openxmlformats.org/officeDocument/2006/relationships/image"/><Relationship Id="rId8" Target="../media/image98.png" Type="http://schemas.openxmlformats.org/officeDocument/2006/relationships/image"/><Relationship Id="rId9" Target="../media/image99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1.png" Type="http://schemas.openxmlformats.org/officeDocument/2006/relationships/image"/><Relationship Id="rId3" Target="../media/image11.png" Type="http://schemas.openxmlformats.org/officeDocument/2006/relationships/image"/><Relationship Id="rId4" Target="../media/image25.png" Type="http://schemas.openxmlformats.org/officeDocument/2006/relationships/image"/><Relationship Id="rId5" Target="../media/image112.png" Type="http://schemas.openxmlformats.org/officeDocument/2006/relationships/image"/><Relationship Id="rId6" Target="../media/image113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9.png" Type="http://schemas.openxmlformats.org/officeDocument/2006/relationships/image"/><Relationship Id="rId11" Target="../media/image120.png" Type="http://schemas.openxmlformats.org/officeDocument/2006/relationships/image"/><Relationship Id="rId12" Target="../media/image121.png" Type="http://schemas.openxmlformats.org/officeDocument/2006/relationships/image"/><Relationship Id="rId13" Target="../media/image122.png" Type="http://schemas.openxmlformats.org/officeDocument/2006/relationships/image"/><Relationship Id="rId14" Target="../media/image123.png" Type="http://schemas.openxmlformats.org/officeDocument/2006/relationships/image"/><Relationship Id="rId15" Target="../media/image124.png" Type="http://schemas.openxmlformats.org/officeDocument/2006/relationships/image"/><Relationship Id="rId16" Target="../media/image125.png" Type="http://schemas.openxmlformats.org/officeDocument/2006/relationships/image"/><Relationship Id="rId17" Target="../media/image126.png" Type="http://schemas.openxmlformats.org/officeDocument/2006/relationships/image"/><Relationship Id="rId18" Target="../media/image127.png" Type="http://schemas.openxmlformats.org/officeDocument/2006/relationships/image"/><Relationship Id="rId19" Target="../media/image128.png" Type="http://schemas.openxmlformats.org/officeDocument/2006/relationships/image"/><Relationship Id="rId2" Target="../media/image55.png" Type="http://schemas.openxmlformats.org/officeDocument/2006/relationships/image"/><Relationship Id="rId20" Target="../media/image129.png" Type="http://schemas.openxmlformats.org/officeDocument/2006/relationships/image"/><Relationship Id="rId21" Target="../media/image130.png" Type="http://schemas.openxmlformats.org/officeDocument/2006/relationships/image"/><Relationship Id="rId3" Target="../media/image11.png" Type="http://schemas.openxmlformats.org/officeDocument/2006/relationships/image"/><Relationship Id="rId4" Target="../media/image114.png" Type="http://schemas.openxmlformats.org/officeDocument/2006/relationships/image"/><Relationship Id="rId5" Target="../media/image87.png" Type="http://schemas.openxmlformats.org/officeDocument/2006/relationships/image"/><Relationship Id="rId6" Target="../media/image115.png" Type="http://schemas.openxmlformats.org/officeDocument/2006/relationships/image"/><Relationship Id="rId7" Target="../media/image116.png" Type="http://schemas.openxmlformats.org/officeDocument/2006/relationships/image"/><Relationship Id="rId8" Target="../media/image117.png" Type="http://schemas.openxmlformats.org/officeDocument/2006/relationships/image"/><Relationship Id="rId9" Target="../media/image118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5.png" Type="http://schemas.openxmlformats.org/officeDocument/2006/relationships/image"/><Relationship Id="rId3" Target="../media/image11.png" Type="http://schemas.openxmlformats.org/officeDocument/2006/relationships/image"/><Relationship Id="rId4" Target="../media/image77.png" Type="http://schemas.openxmlformats.org/officeDocument/2006/relationships/image"/><Relationship Id="rId5" Target="../media/image131.png" Type="http://schemas.openxmlformats.org/officeDocument/2006/relationships/image"/><Relationship Id="rId6" Target="../media/image132.png" Type="http://schemas.openxmlformats.org/officeDocument/2006/relationships/image"/><Relationship Id="rId7" Target="../media/image133.png" Type="http://schemas.openxmlformats.org/officeDocument/2006/relationships/image"/><Relationship Id="rId8" Target="../media/image134.png" Type="http://schemas.openxmlformats.org/officeDocument/2006/relationships/image"/><Relationship Id="rId9" Target="../media/image135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png" Type="http://schemas.openxmlformats.org/officeDocument/2006/relationships/image"/><Relationship Id="rId3" Target="../media/image11.png" Type="http://schemas.openxmlformats.org/officeDocument/2006/relationships/image"/><Relationship Id="rId4" Target="../media/image136.png" Type="http://schemas.openxmlformats.org/officeDocument/2006/relationships/image"/><Relationship Id="rId5" Target="../media/image137.png" Type="http://schemas.openxmlformats.org/officeDocument/2006/relationships/image"/><Relationship Id="rId6" Target="../media/image138.png" Type="http://schemas.openxmlformats.org/officeDocument/2006/relationships/image"/><Relationship Id="rId7" Target="../media/image139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0.png" Type="http://schemas.openxmlformats.org/officeDocument/2006/relationships/image"/><Relationship Id="rId3" Target="../media/image2.png" Type="http://schemas.openxmlformats.org/officeDocument/2006/relationships/image"/><Relationship Id="rId4" Target="../media/image141.png" Type="http://schemas.openxmlformats.org/officeDocument/2006/relationships/image"/><Relationship Id="rId5" Target="../media/image142.png" Type="http://schemas.openxmlformats.org/officeDocument/2006/relationships/image"/><Relationship Id="rId6" Target="../media/image143.png" Type="http://schemas.openxmlformats.org/officeDocument/2006/relationships/image"/><Relationship Id="rId7" Target="../media/image14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6858000"/>
            <a:ext cx="24409400" cy="68961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255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9519900" y="647700"/>
            <a:ext cx="3429000" cy="18288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9697700" y="1016000"/>
            <a:ext cx="3098800" cy="977900"/>
          </a:xfrm>
          <a:prstGeom prst="rect">
            <a:avLst/>
          </a:prstGeom>
        </p:spPr>
        <p:txBody>
          <a:bodyPr anchor="ctr" rtlCol="false" lIns="0" tIns="18067" rIns="0" bIns="18067"/>
          <a:lstStyle/>
          <a:p>
            <a:pPr algn="ctr" lvl="0">
              <a:lnSpc>
                <a:spcPct val="107899"/>
              </a:lnSpc>
            </a:pPr>
            <a:r>
              <a:rPr lang="en-US" sz="2845" b="false" i="false" u="none" strike="noStrike" spc="10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BUSINESS</a:t>
            </a:r>
          </a:p>
          <a:p>
            <a:pPr algn="ctr" lvl="0">
              <a:lnSpc>
                <a:spcPct val="107899"/>
              </a:lnSpc>
            </a:pPr>
            <a:r>
              <a:rPr lang="en-US" sz="2845" b="false" i="false" u="none" strike="noStrike" spc="10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PLAN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993900" y="11633200"/>
            <a:ext cx="5765800" cy="711200"/>
          </a:xfrm>
          <a:prstGeom prst="rect">
            <a:avLst/>
          </a:prstGeom>
        </p:spPr>
        <p:txBody>
          <a:bodyPr anchor="ctr" rtlCol="false" lIns="0" tIns="5080" rIns="0" bIns="5080"/>
          <a:lstStyle/>
          <a:p>
            <a:pPr algn="l" lvl="0">
              <a:lnSpc>
                <a:spcPct val="114538"/>
              </a:lnSpc>
            </a:pPr>
            <a:r>
              <a:rPr lang="en-US" sz="4000" b="false" i="false" u="none" strike="noStrike">
                <a:solidFill>
                  <a:srgbClr val="2C2C2C"/>
                </a:solidFill>
                <a:latin typeface="Pretendard Medium"/>
                <a:ea typeface="Pretendard Medium"/>
                <a:cs typeface="Pretendard Medium"/>
              </a:rPr>
              <a:t>Team leader     이연주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993900" y="8470900"/>
            <a:ext cx="10414000" cy="711200"/>
          </a:xfrm>
          <a:prstGeom prst="rect">
            <a:avLst/>
          </a:prstGeom>
        </p:spPr>
        <p:txBody>
          <a:bodyPr anchor="ctr" rtlCol="false" lIns="0" tIns="47413" rIns="0" bIns="47413"/>
          <a:lstStyle/>
          <a:p>
            <a:pPr algn="l" lvl="0">
              <a:lnSpc>
                <a:spcPct val="99600"/>
              </a:lnSpc>
            </a:pPr>
            <a:r>
              <a:rPr lang="en-US" sz="3733" b="false" i="false" u="none" strike="noStrike">
                <a:solidFill>
                  <a:srgbClr val="00074E"/>
                </a:solidFill>
                <a:latin typeface="Pretendard Medium"/>
                <a:ea typeface="Pretendard Medium"/>
                <a:cs typeface="Pretendard Medium"/>
              </a:rPr>
              <a:t>스타리코 13기 하루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993900" y="4064000"/>
            <a:ext cx="14046200" cy="4495800"/>
          </a:xfrm>
          <a:prstGeom prst="rect">
            <a:avLst/>
          </a:prstGeom>
        </p:spPr>
        <p:txBody>
          <a:bodyPr anchor="ctr" rtlCol="false" lIns="0" tIns="172720" rIns="0" bIns="172720"/>
          <a:lstStyle/>
          <a:p>
            <a:pPr algn="l" lvl="0">
              <a:lnSpc>
                <a:spcPct val="99600"/>
              </a:lnSpc>
            </a:pPr>
            <a:r>
              <a:rPr lang="en-US" sz="13600" b="false" i="false" u="none" strike="noStrike">
                <a:solidFill>
                  <a:srgbClr val="4A5BA3"/>
                </a:solidFill>
                <a:latin typeface="Pretendard Light"/>
                <a:ea typeface="Pretendard Light"/>
                <a:cs typeface="Pretendard Light"/>
              </a:rPr>
              <a:t>Staricco</a:t>
            </a:r>
          </a:p>
          <a:p>
            <a:pPr algn="l" lvl="0">
              <a:lnSpc>
                <a:spcPct val="99600"/>
              </a:lnSpc>
            </a:pPr>
            <a:r>
              <a:rPr lang="en-US" sz="136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HARU</a:t>
            </a:r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914900" y="11976100"/>
            <a:ext cx="520700" cy="254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21247100" y="10782300"/>
            <a:ext cx="3390900" cy="33909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6858000"/>
            <a:ext cx="24409400" cy="68961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255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753600" y="2298700"/>
            <a:ext cx="3302000" cy="127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1010900" y="1612900"/>
            <a:ext cx="774700" cy="495300"/>
          </a:xfrm>
          <a:prstGeom prst="rect">
            <a:avLst/>
          </a:prstGeom>
        </p:spPr>
        <p:txBody>
          <a:bodyPr anchor="ctr" rtlCol="false" lIns="0" tIns="16933" rIns="0" bIns="16933"/>
          <a:lstStyle/>
          <a:p>
            <a:pPr algn="ctr" lvl="0">
              <a:lnSpc>
                <a:spcPct val="107899"/>
              </a:lnSpc>
            </a:pPr>
            <a:r>
              <a:rPr lang="en-US" sz="2666" b="false" i="false" u="none" strike="noStrike">
                <a:solidFill>
                  <a:srgbClr val="4A5BA3"/>
                </a:solidFill>
                <a:latin typeface="Poppins Medium"/>
                <a:ea typeface="Poppins Medium"/>
                <a:cs typeface="Poppins Medium"/>
              </a:rPr>
              <a:t>01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677400" y="2743200"/>
            <a:ext cx="3441700" cy="673100"/>
          </a:xfrm>
          <a:prstGeom prst="rect">
            <a:avLst/>
          </a:prstGeom>
        </p:spPr>
        <p:txBody>
          <a:bodyPr anchor="ctr" rtlCol="false" lIns="0" tIns="22860" rIns="0" bIns="22860"/>
          <a:lstStyle/>
          <a:p>
            <a:pPr algn="ctr" lvl="0">
              <a:lnSpc>
                <a:spcPct val="107899"/>
              </a:lnSpc>
            </a:pPr>
            <a:r>
              <a:rPr lang="en-US" sz="3599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Key objectives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702800" y="3683000"/>
            <a:ext cx="3568700" cy="381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49400"/>
              </a:lnSpc>
            </a:pPr>
            <a:r>
              <a:rPr lang="en-US" sz="2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 핵심 목표</a:t>
            </a:r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753600" y="6591300"/>
            <a:ext cx="3302000" cy="12700"/>
          </a:xfrm>
          <a:prstGeom prst="rect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11010900" y="5918200"/>
            <a:ext cx="774700" cy="495300"/>
          </a:xfrm>
          <a:prstGeom prst="rect">
            <a:avLst/>
          </a:prstGeom>
        </p:spPr>
        <p:txBody>
          <a:bodyPr anchor="ctr" rtlCol="false" lIns="0" tIns="16933" rIns="0" bIns="16933"/>
          <a:lstStyle/>
          <a:p>
            <a:pPr algn="ctr" lvl="0">
              <a:lnSpc>
                <a:spcPct val="107899"/>
              </a:lnSpc>
            </a:pPr>
            <a:r>
              <a:rPr lang="en-US" sz="2666" b="false" i="false" u="none" strike="noStrike">
                <a:solidFill>
                  <a:srgbClr val="4A5BA3"/>
                </a:solidFill>
                <a:latin typeface="Poppins Medium"/>
                <a:ea typeface="Poppins Medium"/>
                <a:cs typeface="Poppins Medium"/>
              </a:rPr>
              <a:t>04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639300" y="7035800"/>
            <a:ext cx="3530600" cy="673100"/>
          </a:xfrm>
          <a:prstGeom prst="rect">
            <a:avLst/>
          </a:prstGeom>
        </p:spPr>
        <p:txBody>
          <a:bodyPr anchor="ctr" rtlCol="false" lIns="0" tIns="22860" rIns="0" bIns="22860"/>
          <a:lstStyle/>
          <a:p>
            <a:pPr algn="ctr" lvl="0">
              <a:lnSpc>
                <a:spcPct val="107899"/>
              </a:lnSpc>
            </a:pPr>
            <a:r>
              <a:rPr lang="en-US" sz="3599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Interior Design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613900" y="7899400"/>
            <a:ext cx="3568700" cy="381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49400"/>
              </a:lnSpc>
            </a:pPr>
            <a:r>
              <a:rPr lang="en-US" sz="2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공간 기획</a:t>
            </a:r>
          </a:p>
        </p:txBody>
      </p:sp>
      <p:pic>
        <p:nvPicPr>
          <p:cNvPr name="Picture 12" id="12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033500" y="2298700"/>
            <a:ext cx="3302000" cy="12700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15290800" y="1612900"/>
            <a:ext cx="774700" cy="495300"/>
          </a:xfrm>
          <a:prstGeom prst="rect">
            <a:avLst/>
          </a:prstGeom>
        </p:spPr>
        <p:txBody>
          <a:bodyPr anchor="ctr" rtlCol="false" lIns="0" tIns="16933" rIns="0" bIns="16933"/>
          <a:lstStyle/>
          <a:p>
            <a:pPr algn="ctr" lvl="0">
              <a:lnSpc>
                <a:spcPct val="107899"/>
              </a:lnSpc>
            </a:pPr>
            <a:r>
              <a:rPr lang="en-US" sz="2666" b="false" i="false" u="none" strike="noStrike">
                <a:solidFill>
                  <a:srgbClr val="4A5BA3"/>
                </a:solidFill>
                <a:latin typeface="Poppins Medium"/>
                <a:ea typeface="Poppins Medium"/>
                <a:cs typeface="Poppins Medium"/>
              </a:rPr>
              <a:t>02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4185900" y="2743200"/>
            <a:ext cx="2984500" cy="673100"/>
          </a:xfrm>
          <a:prstGeom prst="rect">
            <a:avLst/>
          </a:prstGeom>
        </p:spPr>
        <p:txBody>
          <a:bodyPr anchor="ctr" rtlCol="false" lIns="0" tIns="22860" rIns="0" bIns="22860"/>
          <a:lstStyle/>
          <a:p>
            <a:pPr algn="ctr" lvl="0">
              <a:lnSpc>
                <a:spcPct val="107899"/>
              </a:lnSpc>
            </a:pPr>
            <a:r>
              <a:rPr lang="en-US" sz="3599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Concept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893800" y="3683000"/>
            <a:ext cx="3568700" cy="381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49400"/>
              </a:lnSpc>
            </a:pPr>
            <a:r>
              <a:rPr lang="en-US" sz="2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스타리코 컨셉</a:t>
            </a:r>
          </a:p>
        </p:txBody>
      </p:sp>
      <p:pic>
        <p:nvPicPr>
          <p:cNvPr name="Picture 16" id="1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033500" y="6591300"/>
            <a:ext cx="3302000" cy="12700"/>
          </a:xfrm>
          <a:prstGeom prst="rect">
            <a:avLst/>
          </a:prstGeom>
        </p:spPr>
      </p:pic>
      <p:sp>
        <p:nvSpPr>
          <p:cNvPr name="TextBox 17" id="17"/>
          <p:cNvSpPr txBox="true"/>
          <p:nvPr/>
        </p:nvSpPr>
        <p:spPr>
          <a:xfrm rot="0">
            <a:off x="15290800" y="5918200"/>
            <a:ext cx="774700" cy="495300"/>
          </a:xfrm>
          <a:prstGeom prst="rect">
            <a:avLst/>
          </a:prstGeom>
        </p:spPr>
        <p:txBody>
          <a:bodyPr anchor="ctr" rtlCol="false" lIns="0" tIns="16933" rIns="0" bIns="16933"/>
          <a:lstStyle/>
          <a:p>
            <a:pPr algn="ctr" lvl="0">
              <a:lnSpc>
                <a:spcPct val="107899"/>
              </a:lnSpc>
            </a:pPr>
            <a:r>
              <a:rPr lang="en-US" sz="2666" b="false" i="false" u="none" strike="noStrike">
                <a:solidFill>
                  <a:srgbClr val="4A5BA3"/>
                </a:solidFill>
                <a:latin typeface="Poppins Medium"/>
                <a:ea typeface="Poppins Medium"/>
                <a:cs typeface="Poppins Medium"/>
              </a:rPr>
              <a:t>05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4185900" y="7035800"/>
            <a:ext cx="2984500" cy="673100"/>
          </a:xfrm>
          <a:prstGeom prst="rect">
            <a:avLst/>
          </a:prstGeom>
        </p:spPr>
        <p:txBody>
          <a:bodyPr anchor="ctr" rtlCol="false" lIns="0" tIns="22860" rIns="0" bIns="22860"/>
          <a:lstStyle/>
          <a:p>
            <a:pPr algn="ctr" lvl="0">
              <a:lnSpc>
                <a:spcPct val="107899"/>
              </a:lnSpc>
            </a:pPr>
            <a:r>
              <a:rPr lang="en-US" sz="3599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Marketing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3893800" y="7899400"/>
            <a:ext cx="3568700" cy="381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49400"/>
              </a:lnSpc>
            </a:pPr>
            <a:r>
              <a:rPr lang="en-US" sz="2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스타리코 마케팅</a:t>
            </a:r>
          </a:p>
        </p:txBody>
      </p:sp>
      <p:pic>
        <p:nvPicPr>
          <p:cNvPr name="Picture 20" id="20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8313400" y="2298700"/>
            <a:ext cx="3302000" cy="12700"/>
          </a:xfrm>
          <a:prstGeom prst="rect">
            <a:avLst/>
          </a:prstGeom>
        </p:spPr>
      </p:pic>
      <p:sp>
        <p:nvSpPr>
          <p:cNvPr name="TextBox 21" id="21"/>
          <p:cNvSpPr txBox="true"/>
          <p:nvPr/>
        </p:nvSpPr>
        <p:spPr>
          <a:xfrm rot="0">
            <a:off x="19583400" y="1612900"/>
            <a:ext cx="774700" cy="495300"/>
          </a:xfrm>
          <a:prstGeom prst="rect">
            <a:avLst/>
          </a:prstGeom>
        </p:spPr>
        <p:txBody>
          <a:bodyPr anchor="ctr" rtlCol="false" lIns="0" tIns="16933" rIns="0" bIns="16933"/>
          <a:lstStyle/>
          <a:p>
            <a:pPr algn="ctr" lvl="0">
              <a:lnSpc>
                <a:spcPct val="107899"/>
              </a:lnSpc>
            </a:pPr>
            <a:r>
              <a:rPr lang="en-US" sz="2666" b="false" i="false" u="none" strike="noStrike">
                <a:solidFill>
                  <a:srgbClr val="4A5BA3"/>
                </a:solidFill>
                <a:latin typeface="Poppins Medium"/>
                <a:ea typeface="Poppins Medium"/>
                <a:cs typeface="Poppins Medium"/>
              </a:rPr>
              <a:t>03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8478500" y="2451100"/>
            <a:ext cx="2984500" cy="1270000"/>
          </a:xfrm>
          <a:prstGeom prst="rect">
            <a:avLst/>
          </a:prstGeom>
        </p:spPr>
        <p:txBody>
          <a:bodyPr anchor="ctr" rtlCol="false" lIns="0" tIns="22860" rIns="0" bIns="22860"/>
          <a:lstStyle/>
          <a:p>
            <a:pPr algn="ctr" lvl="0">
              <a:lnSpc>
                <a:spcPct val="107899"/>
              </a:lnSpc>
            </a:pPr>
            <a:r>
              <a:rPr lang="en-US" sz="3599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Menu selection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8275300" y="3848100"/>
            <a:ext cx="3568700" cy="381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49400"/>
              </a:lnSpc>
            </a:pPr>
            <a:r>
              <a:rPr lang="en-US" sz="2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메뉴 소개 및 가격 전략</a:t>
            </a:r>
          </a:p>
        </p:txBody>
      </p:sp>
      <p:pic>
        <p:nvPicPr>
          <p:cNvPr name="Picture 24" id="2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8313400" y="6591300"/>
            <a:ext cx="3302000" cy="12700"/>
          </a:xfrm>
          <a:prstGeom prst="rect">
            <a:avLst/>
          </a:prstGeom>
        </p:spPr>
      </p:pic>
      <p:sp>
        <p:nvSpPr>
          <p:cNvPr name="TextBox 25" id="25"/>
          <p:cNvSpPr txBox="true"/>
          <p:nvPr/>
        </p:nvSpPr>
        <p:spPr>
          <a:xfrm rot="0">
            <a:off x="19583400" y="5918200"/>
            <a:ext cx="774700" cy="495300"/>
          </a:xfrm>
          <a:prstGeom prst="rect">
            <a:avLst/>
          </a:prstGeom>
        </p:spPr>
        <p:txBody>
          <a:bodyPr anchor="ctr" rtlCol="false" lIns="0" tIns="16933" rIns="0" bIns="16933"/>
          <a:lstStyle/>
          <a:p>
            <a:pPr algn="ctr" lvl="0">
              <a:lnSpc>
                <a:spcPct val="107899"/>
              </a:lnSpc>
            </a:pPr>
            <a:r>
              <a:rPr lang="en-US" sz="2666" b="false" i="false" u="none" strike="noStrike">
                <a:solidFill>
                  <a:srgbClr val="4A5BA3"/>
                </a:solidFill>
                <a:latin typeface="Poppins Medium"/>
                <a:ea typeface="Poppins Medium"/>
                <a:cs typeface="Poppins Medium"/>
              </a:rPr>
              <a:t>06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8478500" y="6743700"/>
            <a:ext cx="2984500" cy="1270000"/>
          </a:xfrm>
          <a:prstGeom prst="rect">
            <a:avLst/>
          </a:prstGeom>
        </p:spPr>
        <p:txBody>
          <a:bodyPr anchor="ctr" rtlCol="false" lIns="0" tIns="22860" rIns="0" bIns="22860"/>
          <a:lstStyle/>
          <a:p>
            <a:pPr algn="ctr" lvl="0">
              <a:lnSpc>
                <a:spcPct val="107899"/>
              </a:lnSpc>
            </a:pPr>
            <a:r>
              <a:rPr lang="en-US" sz="3599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Operstion Timeline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8275300" y="8013700"/>
            <a:ext cx="3568700" cy="381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49400"/>
              </a:lnSpc>
            </a:pPr>
            <a:r>
              <a:rPr lang="en-US" sz="2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6주 운영일정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892300" y="6121400"/>
            <a:ext cx="6413500" cy="1473200"/>
          </a:xfrm>
          <a:prstGeom prst="rect">
            <a:avLst/>
          </a:prstGeom>
        </p:spPr>
        <p:txBody>
          <a:bodyPr anchor="ctr" rtlCol="false" lIns="0" tIns="104987" rIns="0" bIns="104987"/>
          <a:lstStyle/>
          <a:p>
            <a:pPr algn="ctr" lvl="0">
              <a:lnSpc>
                <a:spcPct val="99600"/>
              </a:lnSpc>
            </a:pPr>
            <a:r>
              <a:rPr lang="en-US" sz="8266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CONTENTS</a:t>
            </a:r>
          </a:p>
        </p:txBody>
      </p:sp>
      <p:pic>
        <p:nvPicPr>
          <p:cNvPr name="Picture 29" id="29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30" id="30"/>
          <p:cNvSpPr txBox="true"/>
          <p:nvPr/>
        </p:nvSpPr>
        <p:spPr>
          <a:xfrm rot="0">
            <a:off x="1854200" y="1016000"/>
            <a:ext cx="2743200" cy="8255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BUSINESS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PLAN</a:t>
            </a:r>
          </a:p>
        </p:txBody>
      </p:sp>
      <p:pic>
        <p:nvPicPr>
          <p:cNvPr name="Picture 31" id="3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21170900" y="10756900"/>
            <a:ext cx="3403600" cy="3403600"/>
          </a:xfrm>
          <a:prstGeom prst="rect">
            <a:avLst/>
          </a:prstGeom>
        </p:spPr>
      </p:pic>
      <p:pic>
        <p:nvPicPr>
          <p:cNvPr name="Picture 32" id="32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702800" y="10680700"/>
            <a:ext cx="3302000" cy="12700"/>
          </a:xfrm>
          <a:prstGeom prst="rect">
            <a:avLst/>
          </a:prstGeom>
        </p:spPr>
      </p:pic>
      <p:sp>
        <p:nvSpPr>
          <p:cNvPr name="TextBox 33" id="33"/>
          <p:cNvSpPr txBox="true"/>
          <p:nvPr/>
        </p:nvSpPr>
        <p:spPr>
          <a:xfrm rot="0">
            <a:off x="10960100" y="9994900"/>
            <a:ext cx="774700" cy="495300"/>
          </a:xfrm>
          <a:prstGeom prst="rect">
            <a:avLst/>
          </a:prstGeom>
        </p:spPr>
        <p:txBody>
          <a:bodyPr anchor="ctr" rtlCol="false" lIns="0" tIns="16933" rIns="0" bIns="16933"/>
          <a:lstStyle/>
          <a:p>
            <a:pPr algn="ctr" lvl="0">
              <a:lnSpc>
                <a:spcPct val="107899"/>
              </a:lnSpc>
            </a:pPr>
            <a:r>
              <a:rPr lang="en-US" sz="2666" b="false" i="false" u="none" strike="noStrike">
                <a:solidFill>
                  <a:srgbClr val="4A5BA3"/>
                </a:solidFill>
                <a:latin typeface="Poppins Medium"/>
                <a:ea typeface="Poppins Medium"/>
                <a:cs typeface="Poppins Medium"/>
              </a:rPr>
              <a:t>07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9867900" y="11137900"/>
            <a:ext cx="2984500" cy="635000"/>
          </a:xfrm>
          <a:prstGeom prst="rect">
            <a:avLst/>
          </a:prstGeom>
        </p:spPr>
        <p:txBody>
          <a:bodyPr anchor="ctr" rtlCol="false" lIns="0" tIns="22860" rIns="0" bIns="22860"/>
          <a:lstStyle/>
          <a:p>
            <a:pPr algn="ctr" lvl="0">
              <a:lnSpc>
                <a:spcPct val="107899"/>
              </a:lnSpc>
            </a:pPr>
            <a:r>
              <a:rPr lang="en-US" sz="3599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Menu select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9474200" y="12014200"/>
            <a:ext cx="3568700" cy="444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49400"/>
              </a:lnSpc>
            </a:pPr>
            <a:r>
              <a:rPr lang="en-US" sz="2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최종 메뉴 선정</a:t>
            </a:r>
          </a:p>
        </p:txBody>
      </p:sp>
      <p:pic>
        <p:nvPicPr>
          <p:cNvPr name="Picture 36" id="3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033500" y="10680700"/>
            <a:ext cx="3302000" cy="12700"/>
          </a:xfrm>
          <a:prstGeom prst="rect">
            <a:avLst/>
          </a:prstGeom>
        </p:spPr>
      </p:pic>
      <p:sp>
        <p:nvSpPr>
          <p:cNvPr name="TextBox 37" id="37"/>
          <p:cNvSpPr txBox="true"/>
          <p:nvPr/>
        </p:nvSpPr>
        <p:spPr>
          <a:xfrm rot="0">
            <a:off x="15290800" y="9994900"/>
            <a:ext cx="774700" cy="495300"/>
          </a:xfrm>
          <a:prstGeom prst="rect">
            <a:avLst/>
          </a:prstGeom>
        </p:spPr>
        <p:txBody>
          <a:bodyPr anchor="ctr" rtlCol="false" lIns="0" tIns="16933" rIns="0" bIns="16933"/>
          <a:lstStyle/>
          <a:p>
            <a:pPr algn="ctr" lvl="0">
              <a:lnSpc>
                <a:spcPct val="107899"/>
              </a:lnSpc>
            </a:pPr>
            <a:r>
              <a:rPr lang="en-US" sz="2666" b="false" i="false" u="none" strike="noStrike">
                <a:solidFill>
                  <a:srgbClr val="4A5BA3"/>
                </a:solidFill>
                <a:latin typeface="Poppins Medium"/>
                <a:ea typeface="Poppins Medium"/>
                <a:cs typeface="Poppins Medium"/>
              </a:rPr>
              <a:t>08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14185900" y="11137900"/>
            <a:ext cx="2984500" cy="635000"/>
          </a:xfrm>
          <a:prstGeom prst="rect">
            <a:avLst/>
          </a:prstGeom>
        </p:spPr>
        <p:txBody>
          <a:bodyPr anchor="ctr" rtlCol="false" lIns="0" tIns="22860" rIns="0" bIns="22860"/>
          <a:lstStyle/>
          <a:p>
            <a:pPr algn="ctr" lvl="0">
              <a:lnSpc>
                <a:spcPct val="107899"/>
              </a:lnSpc>
            </a:pPr>
            <a:r>
              <a:rPr lang="en-US" sz="3599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Tasting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13804900" y="12014200"/>
            <a:ext cx="3568700" cy="444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49400"/>
              </a:lnSpc>
            </a:pPr>
            <a:r>
              <a:rPr lang="en-US" sz="2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교수님 테이스팅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16000"/>
            <a:ext cx="2743200" cy="8382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01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825500" y="5994400"/>
            <a:ext cx="22720300" cy="70358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2933700" y="6858000"/>
            <a:ext cx="4089400" cy="53086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3835400" y="7277100"/>
            <a:ext cx="2286000" cy="609600"/>
          </a:xfrm>
          <a:prstGeom prst="rect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4178300" y="7366000"/>
            <a:ext cx="1612900" cy="444500"/>
          </a:xfrm>
          <a:prstGeom prst="rect">
            <a:avLst/>
          </a:prstGeom>
        </p:spPr>
        <p:txBody>
          <a:bodyPr anchor="ctr" rtlCol="false" lIns="0" tIns="29633" rIns="0" bIns="29633"/>
          <a:lstStyle/>
          <a:p>
            <a:pPr algn="ctr" lvl="0">
              <a:lnSpc>
                <a:spcPct val="99600"/>
              </a:lnSpc>
            </a:pPr>
            <a:r>
              <a:rPr lang="en-US" sz="2333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1</a:t>
            </a:r>
          </a:p>
        </p:txBody>
      </p:sp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94900" y="6807200"/>
            <a:ext cx="4089400" cy="5308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909300" y="7213600"/>
            <a:ext cx="2286000" cy="609600"/>
          </a:xfrm>
          <a:prstGeom prst="rect">
            <a:avLst/>
          </a:prstGeom>
        </p:spPr>
      </p:pic>
      <p:sp>
        <p:nvSpPr>
          <p:cNvPr name="TextBox 12" id="12"/>
          <p:cNvSpPr txBox="true"/>
          <p:nvPr/>
        </p:nvSpPr>
        <p:spPr>
          <a:xfrm rot="0">
            <a:off x="11023600" y="7302500"/>
            <a:ext cx="2044700" cy="444500"/>
          </a:xfrm>
          <a:prstGeom prst="rect">
            <a:avLst/>
          </a:prstGeom>
        </p:spPr>
        <p:txBody>
          <a:bodyPr anchor="ctr" rtlCol="false" lIns="0" tIns="29633" rIns="0" bIns="29633"/>
          <a:lstStyle/>
          <a:p>
            <a:pPr algn="ctr" lvl="0">
              <a:lnSpc>
                <a:spcPct val="99600"/>
              </a:lnSpc>
            </a:pPr>
            <a:r>
              <a:rPr lang="en-US" sz="2333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2</a:t>
            </a:r>
          </a:p>
        </p:txBody>
      </p:sp>
      <p:pic>
        <p:nvPicPr>
          <p:cNvPr name="Picture 13" id="13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6725900" y="6858000"/>
            <a:ext cx="4089400" cy="53086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7627600" y="7264400"/>
            <a:ext cx="2286000" cy="609600"/>
          </a:xfrm>
          <a:prstGeom prst="rect">
            <a:avLst/>
          </a:prstGeom>
        </p:spPr>
      </p:pic>
      <p:sp>
        <p:nvSpPr>
          <p:cNvPr name="TextBox 15" id="15"/>
          <p:cNvSpPr txBox="true"/>
          <p:nvPr/>
        </p:nvSpPr>
        <p:spPr>
          <a:xfrm rot="0">
            <a:off x="17957800" y="7353300"/>
            <a:ext cx="1612900" cy="444500"/>
          </a:xfrm>
          <a:prstGeom prst="rect">
            <a:avLst/>
          </a:prstGeom>
        </p:spPr>
        <p:txBody>
          <a:bodyPr anchor="ctr" rtlCol="false" lIns="0" tIns="29633" rIns="0" bIns="29633"/>
          <a:lstStyle/>
          <a:p>
            <a:pPr algn="ctr" lvl="0">
              <a:lnSpc>
                <a:spcPct val="99600"/>
              </a:lnSpc>
            </a:pPr>
            <a:r>
              <a:rPr lang="en-US" sz="2333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3</a:t>
            </a:r>
          </a:p>
        </p:txBody>
      </p:sp>
      <p:pic>
        <p:nvPicPr>
          <p:cNvPr name="Picture 16" id="16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4000500" y="8420100"/>
            <a:ext cx="1968500" cy="19685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1061700" y="8369300"/>
            <a:ext cx="1968500" cy="19685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7780000" y="8420100"/>
            <a:ext cx="1968500" cy="19685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4470400" y="8902700"/>
            <a:ext cx="1016000" cy="10160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11544300" y="8851900"/>
            <a:ext cx="1016000" cy="10160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8262600" y="8902700"/>
            <a:ext cx="1016000" cy="1016000"/>
          </a:xfrm>
          <a:prstGeom prst="rect">
            <a:avLst/>
          </a:prstGeom>
        </p:spPr>
      </p:pic>
      <p:sp>
        <p:nvSpPr>
          <p:cNvPr name="TextBox 22" id="22"/>
          <p:cNvSpPr txBox="true"/>
          <p:nvPr/>
        </p:nvSpPr>
        <p:spPr>
          <a:xfrm rot="0">
            <a:off x="2743200" y="10553700"/>
            <a:ext cx="4483100" cy="1270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32800"/>
              </a:lnSpc>
            </a:pPr>
            <a:r>
              <a:rPr lang="en-US" sz="3333" b="false" i="false" u="none" strike="noStrike">
                <a:solidFill>
                  <a:srgbClr val="2C2C2C"/>
                </a:solidFill>
                <a:latin typeface="Pretendard Medium"/>
                <a:ea typeface="Pretendard Medium"/>
                <a:cs typeface="Pretendard Medium"/>
              </a:rPr>
              <a:t>수요 확인</a:t>
            </a:r>
          </a:p>
          <a:p>
            <a:pPr algn="ctr" lvl="0">
              <a:lnSpc>
                <a:spcPct val="132800"/>
              </a:lnSpc>
            </a:pPr>
            <a:r>
              <a:rPr lang="en-US" sz="3333" b="false" i="false" u="none" strike="noStrike">
                <a:solidFill>
                  <a:srgbClr val="2C2C2C"/>
                </a:solidFill>
                <a:latin typeface="Pretendard Medium"/>
                <a:ea typeface="Pretendard Medium"/>
                <a:cs typeface="Pretendard Medium"/>
              </a:rPr>
              <a:t>Demand verification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121900" y="10528300"/>
            <a:ext cx="3848100" cy="1206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32800"/>
              </a:lnSpc>
            </a:pPr>
            <a:r>
              <a:rPr lang="en-US" sz="3333" b="false" i="false" u="none" strike="noStrike">
                <a:solidFill>
                  <a:srgbClr val="2C2C2C"/>
                </a:solidFill>
                <a:latin typeface="Pretendard Medium"/>
                <a:ea typeface="Pretendard Medium"/>
                <a:cs typeface="Pretendard Medium"/>
              </a:rPr>
              <a:t>운영 경험</a:t>
            </a:r>
          </a:p>
          <a:p>
            <a:pPr algn="ctr" lvl="0">
              <a:lnSpc>
                <a:spcPct val="132800"/>
              </a:lnSpc>
            </a:pPr>
            <a:r>
              <a:rPr lang="en-US" sz="3333" b="false" i="false" u="none" strike="noStrike">
                <a:solidFill>
                  <a:srgbClr val="2C2C2C"/>
                </a:solidFill>
                <a:latin typeface="Pretendard Medium"/>
                <a:ea typeface="Pretendard Medium"/>
                <a:cs typeface="Pretendard Medium"/>
              </a:rPr>
              <a:t>Experience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6789400" y="10553700"/>
            <a:ext cx="3949700" cy="1270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32800"/>
              </a:lnSpc>
            </a:pPr>
            <a:r>
              <a:rPr lang="en-US" sz="3333" b="false" i="false" u="none" strike="noStrike">
                <a:solidFill>
                  <a:srgbClr val="2C2C2C"/>
                </a:solidFill>
                <a:latin typeface="Pretendard Medium"/>
                <a:ea typeface="Pretendard Medium"/>
                <a:cs typeface="Pretendard Medium"/>
              </a:rPr>
              <a:t>개선안</a:t>
            </a:r>
          </a:p>
          <a:p>
            <a:pPr algn="ctr" lvl="0">
              <a:lnSpc>
                <a:spcPct val="132800"/>
              </a:lnSpc>
            </a:pPr>
            <a:r>
              <a:rPr lang="en-US" sz="3333" b="false" i="false" u="none" strike="noStrike">
                <a:solidFill>
                  <a:srgbClr val="2C2C2C"/>
                </a:solidFill>
                <a:latin typeface="Pretendard Medium"/>
                <a:ea typeface="Pretendard Medium"/>
                <a:cs typeface="Pretendard Medium"/>
              </a:rPr>
              <a:t>Improvement Plan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4152900" y="4013200"/>
            <a:ext cx="16306800" cy="11049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24499"/>
              </a:lnSpc>
            </a:pPr>
            <a:r>
              <a:rPr lang="en-US" sz="30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6주간의 활동을 통해 얻는 것은 무엇이고, 무엇을 배울 수 있을까?</a:t>
            </a:r>
          </a:p>
          <a:p>
            <a:pPr algn="ctr" lvl="0">
              <a:lnSpc>
                <a:spcPct val="124499"/>
              </a:lnSpc>
            </a:pPr>
            <a:r>
              <a:rPr lang="en-US" sz="30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What can we gain and learn through this 6week project?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5181600" y="2311400"/>
            <a:ext cx="14757400" cy="15621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799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핵심 목표 (Key objection)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16000"/>
            <a:ext cx="2743200" cy="8382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02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038600" y="3822700"/>
            <a:ext cx="16306800" cy="11049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24499"/>
              </a:lnSpc>
            </a:pPr>
            <a:r>
              <a:rPr lang="en-US" sz="30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하루의 컨셉은 무엇일까요?</a:t>
            </a:r>
          </a:p>
          <a:p>
            <a:pPr algn="ctr" lvl="0">
              <a:lnSpc>
                <a:spcPct val="124499"/>
              </a:lnSpc>
            </a:pPr>
            <a:r>
              <a:rPr lang="en-US" sz="30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What is the Haru's concept?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6921500" y="1943100"/>
            <a:ext cx="10147300" cy="17399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8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컨셉 (Concept)</a:t>
            </a:r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2349500" y="5372100"/>
            <a:ext cx="10160000" cy="6413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0642600" y="9855200"/>
            <a:ext cx="1562100" cy="15621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0934700" y="10147300"/>
            <a:ext cx="990600" cy="990600"/>
          </a:xfrm>
          <a:prstGeom prst="rect">
            <a:avLst/>
          </a:prstGeom>
        </p:spPr>
      </p:pic>
      <p:sp>
        <p:nvSpPr>
          <p:cNvPr name="TextBox 11" id="11"/>
          <p:cNvSpPr txBox="true"/>
          <p:nvPr/>
        </p:nvSpPr>
        <p:spPr>
          <a:xfrm rot="0">
            <a:off x="2984500" y="7010400"/>
            <a:ext cx="7327900" cy="876300"/>
          </a:xfrm>
          <a:prstGeom prst="rect">
            <a:avLst/>
          </a:prstGeom>
        </p:spPr>
        <p:txBody>
          <a:bodyPr anchor="ctr" rtlCol="false" lIns="0" tIns="62653" rIns="0" bIns="62653"/>
          <a:lstStyle/>
          <a:p>
            <a:pPr algn="l" lvl="0">
              <a:lnSpc>
                <a:spcPct val="99600"/>
              </a:lnSpc>
            </a:pPr>
            <a:r>
              <a:rPr lang="en-US" sz="4933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# Japanese food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984500" y="9652000"/>
            <a:ext cx="6146800" cy="1257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0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오픈 시기가 봄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0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The  opening period is spring</a:t>
            </a:r>
          </a:p>
        </p:txBody>
      </p:sp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2946400" y="6083300"/>
            <a:ext cx="2514600" cy="812800"/>
          </a:xfrm>
          <a:prstGeom prst="rect">
            <a:avLst/>
          </a:prstGeom>
        </p:spPr>
      </p:pic>
      <p:sp>
        <p:nvSpPr>
          <p:cNvPr name="TextBox 14" id="14"/>
          <p:cNvSpPr txBox="true"/>
          <p:nvPr/>
        </p:nvSpPr>
        <p:spPr>
          <a:xfrm rot="0">
            <a:off x="3251200" y="6223000"/>
            <a:ext cx="1905000" cy="546100"/>
          </a:xfrm>
          <a:prstGeom prst="rect">
            <a:avLst/>
          </a:prstGeom>
        </p:spPr>
        <p:txBody>
          <a:bodyPr anchor="ctr" rtlCol="false" lIns="0" tIns="29633" rIns="0" bIns="29633"/>
          <a:lstStyle/>
          <a:p>
            <a:pPr algn="ctr" lvl="0">
              <a:lnSpc>
                <a:spcPct val="99600"/>
              </a:lnSpc>
            </a:pPr>
            <a:r>
              <a:rPr lang="en-US" sz="3075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컨셉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2984500" y="8661400"/>
            <a:ext cx="7327900" cy="876300"/>
          </a:xfrm>
          <a:prstGeom prst="rect">
            <a:avLst/>
          </a:prstGeom>
        </p:spPr>
        <p:txBody>
          <a:bodyPr anchor="ctr" rtlCol="false" lIns="0" tIns="62653" rIns="0" bIns="62653"/>
          <a:lstStyle/>
          <a:p>
            <a:pPr algn="l" lvl="0">
              <a:lnSpc>
                <a:spcPct val="99600"/>
              </a:lnSpc>
            </a:pPr>
            <a:r>
              <a:rPr lang="en-US" sz="4933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# Spring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4922500" y="8991600"/>
            <a:ext cx="6464300" cy="1866900"/>
          </a:xfrm>
          <a:prstGeom prst="rect">
            <a:avLst/>
          </a:prstGeom>
        </p:spPr>
        <p:txBody>
          <a:bodyPr anchor="ctr" rtlCol="false" lIns="0" tIns="67733" rIns="0" bIns="67733"/>
          <a:lstStyle/>
          <a:p>
            <a:pPr algn="l" lvl="0">
              <a:lnSpc>
                <a:spcPct val="99600"/>
              </a:lnSpc>
            </a:pPr>
            <a:r>
              <a:rPr lang="en-US" sz="5333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(봄 Spring) </a:t>
            </a:r>
          </a:p>
          <a:p>
            <a:pPr algn="l" lvl="0">
              <a:lnSpc>
                <a:spcPct val="99600"/>
              </a:lnSpc>
            </a:pPr>
            <a:r>
              <a:rPr lang="en-US" sz="5333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 -&gt; 하루 (HARU)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6268700" y="5930900"/>
            <a:ext cx="3200400" cy="34544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19394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春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16000"/>
            <a:ext cx="2743200" cy="8382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02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921500" y="1943100"/>
            <a:ext cx="10147300" cy="17399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8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컨셉 (Concept)</a:t>
            </a:r>
          </a:p>
        </p:txBody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4978400" y="5537200"/>
            <a:ext cx="5765800" cy="5765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3627100" y="5537200"/>
            <a:ext cx="6096000" cy="6096000"/>
          </a:xfrm>
          <a:prstGeom prst="rect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4038600" y="3568700"/>
            <a:ext cx="16306800" cy="11049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24499"/>
              </a:lnSpc>
            </a:pPr>
            <a:r>
              <a:rPr lang="en-US" sz="30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하루의 컨셉은 무엇일까요?</a:t>
            </a:r>
          </a:p>
          <a:p>
            <a:pPr algn="ctr" lvl="0">
              <a:lnSpc>
                <a:spcPct val="124499"/>
              </a:lnSpc>
            </a:pPr>
            <a:r>
              <a:rPr lang="en-US" sz="30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What is the Haru's concept?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03300"/>
            <a:ext cx="2743200" cy="8509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03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229100" y="3708400"/>
            <a:ext cx="16306800" cy="508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24499"/>
              </a:lnSpc>
            </a:pPr>
            <a:r>
              <a:rPr lang="en-US" sz="30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어떤 소비자를 기준으로 메뉴를 선정하였을까요?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635500" y="2146300"/>
            <a:ext cx="16040100" cy="15621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8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메뉴 선정 (Menu selection)</a:t>
            </a:r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2489200" y="4559300"/>
            <a:ext cx="10160000" cy="74168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0782300" y="10045700"/>
            <a:ext cx="1562100" cy="15621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074400" y="10337800"/>
            <a:ext cx="990600" cy="9906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2946400" y="4914900"/>
            <a:ext cx="2679700" cy="863600"/>
          </a:xfrm>
          <a:prstGeom prst="rect">
            <a:avLst/>
          </a:prstGeom>
        </p:spPr>
      </p:pic>
      <p:sp>
        <p:nvSpPr>
          <p:cNvPr name="TextBox 12" id="12"/>
          <p:cNvSpPr txBox="true"/>
          <p:nvPr/>
        </p:nvSpPr>
        <p:spPr>
          <a:xfrm rot="0">
            <a:off x="3263900" y="4813300"/>
            <a:ext cx="2032000" cy="1079500"/>
          </a:xfrm>
          <a:prstGeom prst="rect">
            <a:avLst/>
          </a:prstGeom>
        </p:spPr>
        <p:txBody>
          <a:bodyPr anchor="ctr" rtlCol="false" lIns="0" tIns="29633" rIns="0" bIns="29633"/>
          <a:lstStyle/>
          <a:p>
            <a:pPr algn="ctr" lvl="0">
              <a:lnSpc>
                <a:spcPct val="99600"/>
              </a:lnSpc>
            </a:pPr>
            <a:r>
              <a:rPr lang="en-US" sz="3277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Main tarket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086100" y="6197600"/>
            <a:ext cx="8902700" cy="977900"/>
          </a:xfrm>
          <a:prstGeom prst="rect">
            <a:avLst/>
          </a:prstGeom>
        </p:spPr>
        <p:txBody>
          <a:bodyPr anchor="ctr" rtlCol="false" lIns="0" tIns="62653" rIns="0" bIns="62653"/>
          <a:lstStyle/>
          <a:p>
            <a:pPr algn="l" lvl="0">
              <a:lnSpc>
                <a:spcPct val="99600"/>
              </a:lnSpc>
            </a:pPr>
            <a:r>
              <a:rPr lang="en-US" sz="4933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Woosong university students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086100" y="7607300"/>
            <a:ext cx="8128000" cy="1320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0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카페가 학교 건물 안에 위치해 있음</a:t>
            </a:r>
          </a:p>
          <a:p>
            <a:pPr algn="l" lvl="0">
              <a:lnSpc>
                <a:spcPct val="166000"/>
              </a:lnSpc>
            </a:pPr>
            <a:r>
              <a:rPr lang="en-US" sz="30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- The cafe is located inside a school building.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086100" y="9347200"/>
            <a:ext cx="8128000" cy="2032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0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판매 공간과 연습 공간을 학교에서 제공</a:t>
            </a:r>
          </a:p>
          <a:p>
            <a:pPr algn="l" lvl="0">
              <a:lnSpc>
                <a:spcPct val="166000"/>
              </a:lnSpc>
            </a:pPr>
            <a:r>
              <a:rPr lang="en-US" sz="30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- The school provide both the sales area and the practice kitchen space</a:t>
            </a:r>
          </a:p>
        </p:txBody>
      </p:sp>
      <p:pic>
        <p:nvPicPr>
          <p:cNvPr name="Picture 16" id="16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3550900" y="5143500"/>
            <a:ext cx="1689100" cy="72517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4846300" y="5638800"/>
            <a:ext cx="6731000" cy="15367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3792200" y="5524500"/>
            <a:ext cx="1765300" cy="17653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4846300" y="10375900"/>
            <a:ext cx="6731000" cy="15367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3792200" y="10261600"/>
            <a:ext cx="1765300" cy="17653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14033500" y="5778500"/>
            <a:ext cx="1270000" cy="12700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5367000" y="8013700"/>
            <a:ext cx="6731000" cy="15367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14312900" y="7899400"/>
            <a:ext cx="1765300" cy="17653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14566900" y="8140700"/>
            <a:ext cx="1270000" cy="12700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14033500" y="10515600"/>
            <a:ext cx="1270000" cy="1270000"/>
          </a:xfrm>
          <a:prstGeom prst="rect">
            <a:avLst/>
          </a:prstGeom>
        </p:spPr>
      </p:pic>
      <p:sp>
        <p:nvSpPr>
          <p:cNvPr name="TextBox 26" id="26"/>
          <p:cNvSpPr txBox="true"/>
          <p:nvPr/>
        </p:nvSpPr>
        <p:spPr>
          <a:xfrm rot="0">
            <a:off x="15760700" y="5956300"/>
            <a:ext cx="5727700" cy="838200"/>
          </a:xfrm>
          <a:prstGeom prst="rect">
            <a:avLst/>
          </a:prstGeom>
        </p:spPr>
        <p:txBody>
          <a:bodyPr anchor="ctr" rtlCol="false" lIns="0" tIns="31160" rIns="0" bIns="31160"/>
          <a:lstStyle/>
          <a:p>
            <a:pPr algn="l" lvl="0">
              <a:lnSpc>
                <a:spcPct val="107070"/>
              </a:lnSpc>
            </a:pPr>
            <a:r>
              <a:rPr lang="en-US" sz="4461" b="false" i="false" u="none" strike="noStrike" spc="-20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가격 (Price)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6319500" y="8356600"/>
            <a:ext cx="5727700" cy="838200"/>
          </a:xfrm>
          <a:prstGeom prst="rect">
            <a:avLst/>
          </a:prstGeom>
        </p:spPr>
        <p:txBody>
          <a:bodyPr anchor="ctr" rtlCol="false" lIns="0" tIns="31200" rIns="0" bIns="31200"/>
          <a:lstStyle/>
          <a:p>
            <a:pPr algn="l" lvl="0">
              <a:lnSpc>
                <a:spcPct val="107070"/>
              </a:lnSpc>
            </a:pPr>
            <a:r>
              <a:rPr lang="en-US" sz="4466" b="false" i="false" u="none" strike="noStrike" spc="-30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회전율 (Turnover Rate)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5760700" y="10718800"/>
            <a:ext cx="5727700" cy="838200"/>
          </a:xfrm>
          <a:prstGeom prst="rect">
            <a:avLst/>
          </a:prstGeom>
        </p:spPr>
        <p:txBody>
          <a:bodyPr anchor="ctr" rtlCol="false" lIns="0" tIns="31200" rIns="0" bIns="31200"/>
          <a:lstStyle/>
          <a:p>
            <a:pPr algn="l" lvl="0">
              <a:lnSpc>
                <a:spcPct val="107070"/>
              </a:lnSpc>
            </a:pPr>
            <a:r>
              <a:rPr lang="en-US" sz="4466" b="false" i="false" u="none" strike="noStrike" spc="-30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편리성 (Convenice)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16000"/>
            <a:ext cx="2743200" cy="8382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03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409700" y="3746500"/>
            <a:ext cx="6921500" cy="762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32800"/>
              </a:lnSpc>
            </a:pPr>
            <a:r>
              <a:rPr lang="en-US" sz="4266" b="false" i="false" u="none" strike="noStrike">
                <a:solidFill>
                  <a:srgbClr val="2C2C2C"/>
                </a:solidFill>
                <a:latin typeface="Pretendard Regular"/>
                <a:ea typeface="Pretendard Regular"/>
                <a:cs typeface="Pretendard Regular"/>
              </a:rPr>
              <a:t># Japanese food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689600" y="2184400"/>
            <a:ext cx="13538200" cy="15621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8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메뉴 선정(Menu selection)</a:t>
            </a:r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2458700" y="4622800"/>
            <a:ext cx="10198100" cy="76581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778000" y="4724400"/>
            <a:ext cx="4445000" cy="75438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400800" y="4724400"/>
            <a:ext cx="4762500" cy="7543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03300"/>
            <a:ext cx="2743200" cy="8509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03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968500" y="4800600"/>
            <a:ext cx="20434300" cy="7378700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1079500" y="3975100"/>
            <a:ext cx="4318000" cy="825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4666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주방 메뉴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041900" y="2311400"/>
            <a:ext cx="14478000" cy="15621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8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메뉴 선정(Menu selection)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540000" y="6337300"/>
            <a:ext cx="5054600" cy="1498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일본식 프렌치 토스트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크로플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347200" y="6388100"/>
            <a:ext cx="5994400" cy="5016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부타노 가쿠니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시소페스토 크림파스타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덴푸라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유부초밥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삼치 정식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오니기리</a:t>
            </a:r>
          </a:p>
        </p:txBody>
      </p: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5524500" y="8483600"/>
            <a:ext cx="6705600" cy="127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2331700" y="8483600"/>
            <a:ext cx="6705600" cy="12700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16090900" y="6388100"/>
            <a:ext cx="5994400" cy="5016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돈까스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새우 오이스터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고등어 온소바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규동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새우장 - 이벤트성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오므라이스</a:t>
            </a:r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2476500" y="5168900"/>
            <a:ext cx="2514600" cy="812800"/>
          </a:xfrm>
          <a:prstGeom prst="rect">
            <a:avLst/>
          </a:prstGeom>
        </p:spPr>
      </p:pic>
      <p:sp>
        <p:nvSpPr>
          <p:cNvPr name="TextBox 15" id="15"/>
          <p:cNvSpPr txBox="true"/>
          <p:nvPr/>
        </p:nvSpPr>
        <p:spPr>
          <a:xfrm rot="0">
            <a:off x="2794000" y="5295900"/>
            <a:ext cx="1905000" cy="546100"/>
          </a:xfrm>
          <a:prstGeom prst="rect">
            <a:avLst/>
          </a:prstGeom>
        </p:spPr>
        <p:txBody>
          <a:bodyPr anchor="ctr" rtlCol="false" lIns="0" tIns="29633" rIns="0" bIns="29633"/>
          <a:lstStyle/>
          <a:p>
            <a:pPr algn="ctr" lvl="0">
              <a:lnSpc>
                <a:spcPct val="99600"/>
              </a:lnSpc>
            </a:pPr>
            <a:r>
              <a:rPr lang="en-US" sz="3075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브런치</a:t>
            </a:r>
          </a:p>
        </p:txBody>
      </p:sp>
      <p:pic>
        <p:nvPicPr>
          <p:cNvPr name="Picture 16" id="16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9359900" y="5130800"/>
            <a:ext cx="2514600" cy="812800"/>
          </a:xfrm>
          <a:prstGeom prst="rect">
            <a:avLst/>
          </a:prstGeom>
        </p:spPr>
      </p:pic>
      <p:sp>
        <p:nvSpPr>
          <p:cNvPr name="TextBox 17" id="17"/>
          <p:cNvSpPr txBox="true"/>
          <p:nvPr/>
        </p:nvSpPr>
        <p:spPr>
          <a:xfrm rot="0">
            <a:off x="9664700" y="5270500"/>
            <a:ext cx="1905000" cy="546100"/>
          </a:xfrm>
          <a:prstGeom prst="rect">
            <a:avLst/>
          </a:prstGeom>
        </p:spPr>
        <p:txBody>
          <a:bodyPr anchor="ctr" rtlCol="false" lIns="0" tIns="29633" rIns="0" bIns="29633"/>
          <a:lstStyle/>
          <a:p>
            <a:pPr algn="ctr" lvl="0">
              <a:lnSpc>
                <a:spcPct val="99600"/>
              </a:lnSpc>
            </a:pPr>
            <a:r>
              <a:rPr lang="en-US" sz="3075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1블럭</a:t>
            </a:r>
          </a:p>
        </p:txBody>
      </p:sp>
      <p:pic>
        <p:nvPicPr>
          <p:cNvPr name="Picture 18" id="18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6090900" y="5130800"/>
            <a:ext cx="2514600" cy="812800"/>
          </a:xfrm>
          <a:prstGeom prst="rect">
            <a:avLst/>
          </a:prstGeom>
        </p:spPr>
      </p:pic>
      <p:sp>
        <p:nvSpPr>
          <p:cNvPr name="TextBox 19" id="19"/>
          <p:cNvSpPr txBox="true"/>
          <p:nvPr/>
        </p:nvSpPr>
        <p:spPr>
          <a:xfrm rot="0">
            <a:off x="16395700" y="5270500"/>
            <a:ext cx="1905000" cy="546100"/>
          </a:xfrm>
          <a:prstGeom prst="rect">
            <a:avLst/>
          </a:prstGeom>
        </p:spPr>
        <p:txBody>
          <a:bodyPr anchor="ctr" rtlCol="false" lIns="0" tIns="29633" rIns="0" bIns="29633"/>
          <a:lstStyle/>
          <a:p>
            <a:pPr algn="ctr" lvl="0">
              <a:lnSpc>
                <a:spcPct val="99600"/>
              </a:lnSpc>
            </a:pPr>
            <a:r>
              <a:rPr lang="en-US" sz="3075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2블럭</a:t>
            </a:r>
          </a:p>
        </p:txBody>
      </p:sp>
      <p:pic>
        <p:nvPicPr>
          <p:cNvPr name="Picture 20" id="2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20359687">
            <a:off x="12763500" y="9702800"/>
            <a:ext cx="2070100" cy="31242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4759687">
            <a:off x="14160500" y="10845800"/>
            <a:ext cx="1371600" cy="16256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03300"/>
            <a:ext cx="2743200" cy="8509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03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968500" y="4800600"/>
            <a:ext cx="20434300" cy="7378700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1397000" y="3975100"/>
            <a:ext cx="4318000" cy="825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4666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음료 메뉴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003800" y="2311400"/>
            <a:ext cx="14389100" cy="15621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8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메뉴 선정(Menu selection)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540000" y="6184900"/>
            <a:ext cx="5054600" cy="6781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아메리카노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라떼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카푸치노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모카 라떼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시나몬 라떼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말차 라떼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말차 딸기 라떼</a:t>
            </a:r>
          </a:p>
          <a:p>
            <a:pPr algn="l" lvl="0">
              <a:lnSpc>
                <a:spcPct val="166000"/>
              </a:lnSpc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/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750800" y="6184900"/>
            <a:ext cx="5054600" cy="6781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아메리카노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라떼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카푸치노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모카 라떼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시나몬 라떼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말차 라떼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말차 딸기 라떼</a:t>
            </a:r>
          </a:p>
          <a:p>
            <a:pPr algn="l" lvl="0">
              <a:lnSpc>
                <a:spcPct val="166000"/>
              </a:lnSpc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/>
            </a:r>
          </a:p>
        </p:txBody>
      </p: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8851900" y="8661400"/>
            <a:ext cx="6705600" cy="127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2476500" y="5168900"/>
            <a:ext cx="2514600" cy="812800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2794000" y="5295900"/>
            <a:ext cx="1905000" cy="546100"/>
          </a:xfrm>
          <a:prstGeom prst="rect">
            <a:avLst/>
          </a:prstGeom>
        </p:spPr>
        <p:txBody>
          <a:bodyPr anchor="ctr" rtlCol="false" lIns="0" tIns="29633" rIns="0" bIns="29633"/>
          <a:lstStyle/>
          <a:p>
            <a:pPr algn="ctr" lvl="0">
              <a:lnSpc>
                <a:spcPct val="99600"/>
              </a:lnSpc>
            </a:pPr>
            <a:r>
              <a:rPr lang="en-US" sz="3075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1블럭</a:t>
            </a:r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2903200" y="5168900"/>
            <a:ext cx="2514600" cy="812800"/>
          </a:xfrm>
          <a:prstGeom prst="rect">
            <a:avLst/>
          </a:prstGeom>
        </p:spPr>
      </p:pic>
      <p:sp>
        <p:nvSpPr>
          <p:cNvPr name="TextBox 15" id="15"/>
          <p:cNvSpPr txBox="true"/>
          <p:nvPr/>
        </p:nvSpPr>
        <p:spPr>
          <a:xfrm rot="0">
            <a:off x="13208000" y="5295900"/>
            <a:ext cx="1905000" cy="546100"/>
          </a:xfrm>
          <a:prstGeom prst="rect">
            <a:avLst/>
          </a:prstGeom>
        </p:spPr>
        <p:txBody>
          <a:bodyPr anchor="ctr" rtlCol="false" lIns="0" tIns="29633" rIns="0" bIns="29633"/>
          <a:lstStyle/>
          <a:p>
            <a:pPr algn="ctr" lvl="0">
              <a:lnSpc>
                <a:spcPct val="99600"/>
              </a:lnSpc>
            </a:pPr>
            <a:r>
              <a:rPr lang="en-US" sz="3075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2블럭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718300" y="6159500"/>
            <a:ext cx="5054600" cy="1409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콤부차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딸기 에이드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7500600" y="6096000"/>
            <a:ext cx="5054600" cy="4051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콤부차 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유자 에이드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메론소다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유자 에이드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인절미 라떼</a:t>
            </a:r>
          </a:p>
        </p:txBody>
      </p:sp>
      <p:pic>
        <p:nvPicPr>
          <p:cNvPr name="Picture 18" id="18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509000" y="9969500"/>
            <a:ext cx="2070100" cy="23622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03300"/>
            <a:ext cx="2743200" cy="8509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03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968500" y="4800600"/>
            <a:ext cx="20434300" cy="7378700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1397000" y="3975100"/>
            <a:ext cx="4318000" cy="825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4666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베이킹 메뉴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826000" y="2311400"/>
            <a:ext cx="13652500" cy="15621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8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메뉴 선정(Menu selection)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476500" y="6121400"/>
            <a:ext cx="9626600" cy="58039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후르츠 다이루쿠(과일 모찌)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소금빵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치즈케익(말차, 오리지널)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후르츠산도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콘마요빵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도라야끼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푸딩
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903200" y="6121400"/>
            <a:ext cx="5994400" cy="58039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쿠키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에그타르트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연유브레드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쫀득빵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브라우니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크로아상(커스터 마이징)</a:t>
            </a:r>
          </a:p>
          <a:p>
            <a:pPr algn="l" lvl="1" indent="-342900" marL="342900">
              <a:lnSpc>
                <a:spcPct val="166000"/>
              </a:lnSpc>
              <a:buClr>
                <a:srgbClr val="000000"/>
              </a:buClr>
              <a:buFont typeface="Arial"/>
              <a:buChar char="●"/>
            </a:pPr>
            <a:r>
              <a:rPr lang="en-US" sz="34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티라미수</a:t>
            </a:r>
          </a:p>
        </p:txBody>
      </p: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8851900" y="8661400"/>
            <a:ext cx="6705600" cy="127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2476500" y="5168900"/>
            <a:ext cx="2514600" cy="812800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2794000" y="5295900"/>
            <a:ext cx="1905000" cy="546100"/>
          </a:xfrm>
          <a:prstGeom prst="rect">
            <a:avLst/>
          </a:prstGeom>
        </p:spPr>
        <p:txBody>
          <a:bodyPr anchor="ctr" rtlCol="false" lIns="0" tIns="29633" rIns="0" bIns="29633"/>
          <a:lstStyle/>
          <a:p>
            <a:pPr algn="ctr" lvl="0">
              <a:lnSpc>
                <a:spcPct val="99600"/>
              </a:lnSpc>
            </a:pPr>
            <a:r>
              <a:rPr lang="en-US" sz="3075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1블럭</a:t>
            </a:r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2903200" y="5168900"/>
            <a:ext cx="2514600" cy="812800"/>
          </a:xfrm>
          <a:prstGeom prst="rect">
            <a:avLst/>
          </a:prstGeom>
        </p:spPr>
      </p:pic>
      <p:sp>
        <p:nvSpPr>
          <p:cNvPr name="TextBox 15" id="15"/>
          <p:cNvSpPr txBox="true"/>
          <p:nvPr/>
        </p:nvSpPr>
        <p:spPr>
          <a:xfrm rot="0">
            <a:off x="13208000" y="5295900"/>
            <a:ext cx="1905000" cy="546100"/>
          </a:xfrm>
          <a:prstGeom prst="rect">
            <a:avLst/>
          </a:prstGeom>
        </p:spPr>
        <p:txBody>
          <a:bodyPr anchor="ctr" rtlCol="false" lIns="0" tIns="29633" rIns="0" bIns="29633"/>
          <a:lstStyle/>
          <a:p>
            <a:pPr algn="ctr" lvl="0">
              <a:lnSpc>
                <a:spcPct val="99600"/>
              </a:lnSpc>
            </a:pPr>
            <a:r>
              <a:rPr lang="en-US" sz="3075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2블럭</a:t>
            </a:r>
          </a:p>
        </p:txBody>
      </p:sp>
      <p:pic>
        <p:nvPicPr>
          <p:cNvPr name="Picture 16" id="16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483600" y="9258300"/>
            <a:ext cx="3009900" cy="23749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03300"/>
            <a:ext cx="2743200" cy="8509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04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448800" y="5029200"/>
            <a:ext cx="11417300" cy="1498600"/>
          </a:xfrm>
          <a:prstGeom prst="rect">
            <a:avLst/>
          </a:prstGeom>
        </p:spPr>
        <p:txBody>
          <a:bodyPr anchor="ctr" rtlCol="false" lIns="0" tIns="54186" rIns="0" bIns="54186"/>
          <a:lstStyle/>
          <a:p>
            <a:pPr algn="l" lvl="0">
              <a:lnSpc>
                <a:spcPct val="99600"/>
              </a:lnSpc>
            </a:pPr>
            <a:r>
              <a:rPr lang="en-US" sz="4266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로고를 활용하여 제작한 벨크로 형태의 커튼</a:t>
            </a:r>
          </a:p>
          <a:p>
            <a:pPr algn="l" lvl="0">
              <a:lnSpc>
                <a:spcPct val="99600"/>
              </a:lnSpc>
            </a:pPr>
            <a:r>
              <a:rPr lang="en-US" sz="4266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A Velcro-style curtain made using the logo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394200" y="2463800"/>
            <a:ext cx="15163800" cy="15621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8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인테리어 (Interior Design)</a:t>
            </a:r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422400" y="4025900"/>
            <a:ext cx="7797800" cy="7937500"/>
          </a:xfrm>
          <a:prstGeom prst="rect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9448800" y="6858000"/>
            <a:ext cx="13982700" cy="3759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24499"/>
              </a:lnSpc>
            </a:pPr>
            <a:r>
              <a:rPr lang="en-US" sz="3999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이외에 일본 전등과 행운의 고양이 그리고 봄 나무 등</a:t>
            </a:r>
          </a:p>
          <a:p>
            <a:pPr algn="l" lvl="0">
              <a:lnSpc>
                <a:spcPct val="124499"/>
              </a:lnSpc>
            </a:pPr>
            <a:r>
              <a:rPr lang="en-US" sz="3999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컨셉인 봄과 일본을 활용하여 여러가지의 인테리어를 제작</a:t>
            </a:r>
          </a:p>
          <a:p>
            <a:pPr algn="l" lvl="0">
              <a:lnSpc>
                <a:spcPct val="124499"/>
              </a:lnSpc>
            </a:pPr>
            <a:r>
              <a:rPr lang="en-US" sz="3999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In addition, we created various interior decorations using the concepts of spring and Japan, such as Japanese lanterns, lucky cats, and spring trees.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03300"/>
            <a:ext cx="2743200" cy="8509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05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-5400000">
            <a:off x="7721600" y="-495300"/>
            <a:ext cx="1739900" cy="116840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5400000">
            <a:off x="7721600" y="2222500"/>
            <a:ext cx="1739900" cy="116840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-5400000">
            <a:off x="7721600" y="4864100"/>
            <a:ext cx="1739900" cy="11684000"/>
          </a:xfrm>
          <a:prstGeom prst="rect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3238500" y="4991100"/>
            <a:ext cx="7010400" cy="7112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소셜 미디어를 통해 메뉴 소개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390900" y="7734300"/>
            <a:ext cx="5588000" cy="7112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포스터 부착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390900" y="10350500"/>
            <a:ext cx="6959600" cy="7112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다양한 체험거리 배치</a:t>
            </a:r>
          </a:p>
        </p:txBody>
      </p:sp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5925800" y="5346700"/>
            <a:ext cx="6019800" cy="60198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6459200" y="5892800"/>
            <a:ext cx="4940300" cy="49403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8338800" y="7315200"/>
            <a:ext cx="1206500" cy="12065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5400000">
            <a:off x="12420600" y="7480300"/>
            <a:ext cx="5486400" cy="1231900"/>
          </a:xfrm>
          <a:prstGeom prst="rect">
            <a:avLst/>
          </a:prstGeom>
        </p:spPr>
      </p:pic>
      <p:sp>
        <p:nvSpPr>
          <p:cNvPr name="TextBox 16" id="16"/>
          <p:cNvSpPr txBox="true"/>
          <p:nvPr/>
        </p:nvSpPr>
        <p:spPr>
          <a:xfrm rot="0">
            <a:off x="18364200" y="6578600"/>
            <a:ext cx="1143000" cy="520700"/>
          </a:xfrm>
          <a:prstGeom prst="rect">
            <a:avLst/>
          </a:prstGeom>
        </p:spPr>
        <p:txBody>
          <a:bodyPr anchor="ctr" rtlCol="false" lIns="0" tIns="37253" rIns="0" bIns="37253"/>
          <a:lstStyle/>
          <a:p>
            <a:pPr algn="ctr" lvl="0">
              <a:lnSpc>
                <a:spcPct val="99600"/>
              </a:lnSpc>
            </a:pPr>
            <a:r>
              <a:rPr lang="en-US" sz="2933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Goal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6916400" y="8610600"/>
            <a:ext cx="4038600" cy="1143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3199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최대한 많은 학생들이</a:t>
            </a:r>
          </a:p>
          <a:p>
            <a:pPr algn="ctr" lvl="0">
              <a:lnSpc>
                <a:spcPct val="116199"/>
              </a:lnSpc>
            </a:pPr>
            <a:r>
              <a:rPr lang="en-US" sz="3199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하루를 경험할 수 있도록</a:t>
            </a:r>
          </a:p>
        </p:txBody>
      </p:sp>
      <p:pic>
        <p:nvPicPr>
          <p:cNvPr name="Picture 18" id="18"/>
          <p:cNvPicPr>
            <a:picLocks noChangeAspect="true"/>
          </p:cNvPicPr>
          <p:nvPr/>
        </p:nvPicPr>
        <p:blipFill>
          <a:blip r:embed="rId12">
            <a:alphaModFix amt="50000"/>
          </a:blip>
          <a:stretch>
            <a:fillRect/>
          </a:stretch>
        </p:blipFill>
        <p:spPr>
          <a:xfrm rot="0">
            <a:off x="14541500" y="8089900"/>
            <a:ext cx="787400" cy="25400"/>
          </a:xfrm>
          <a:prstGeom prst="rect">
            <a:avLst/>
          </a:prstGeom>
        </p:spPr>
      </p:pic>
      <p:sp>
        <p:nvSpPr>
          <p:cNvPr name="TextBox 19" id="19"/>
          <p:cNvSpPr txBox="true"/>
          <p:nvPr/>
        </p:nvSpPr>
        <p:spPr>
          <a:xfrm rot="0">
            <a:off x="7124700" y="2095500"/>
            <a:ext cx="10147300" cy="17399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8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마케팅 (Marketing)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3390900" y="11264900"/>
            <a:ext cx="14770100" cy="558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2C2C2C"/>
                </a:solidFill>
                <a:latin typeface="Pretendard Regular"/>
                <a:ea typeface="Pretendard Regular"/>
                <a:cs typeface="Pretendard Regular"/>
              </a:rPr>
              <a:t>We set up various interactive activities.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3390900" y="8572500"/>
            <a:ext cx="14770100" cy="558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2C2C2C"/>
                </a:solidFill>
                <a:latin typeface="Pretendard Regular"/>
                <a:ea typeface="Pretendard Regular"/>
                <a:cs typeface="Pretendard Regular"/>
              </a:rPr>
              <a:t>We put up posters.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3238500" y="5892800"/>
            <a:ext cx="14770100" cy="558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2C2C2C"/>
                </a:solidFill>
                <a:latin typeface="Pretendard Regular"/>
                <a:ea typeface="Pretendard Regular"/>
                <a:cs typeface="Pretendard Regular"/>
              </a:rPr>
              <a:t>We introduced our menu through social media.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03300"/>
            <a:ext cx="2743200" cy="8509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05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-5400000">
            <a:off x="7239000" y="-495300"/>
            <a:ext cx="1739900" cy="11684000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2921000" y="5003800"/>
            <a:ext cx="7924800" cy="7112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쿠폰 이벤트 (A coupon event)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124700" y="1993900"/>
            <a:ext cx="10147300" cy="19304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8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마케팅 (Matketing)</a:t>
            </a:r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2273300" y="6654800"/>
            <a:ext cx="9017000" cy="51816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722100" y="6654800"/>
            <a:ext cx="8991600" cy="51816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03300"/>
            <a:ext cx="2743200" cy="8509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06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638800" y="8483600"/>
            <a:ext cx="17348200" cy="2311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4013200" y="10299700"/>
            <a:ext cx="18961100" cy="23114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708900" y="6718300"/>
            <a:ext cx="15265400" cy="23114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8">
            <a:alphaModFix amt="50000"/>
          </a:blip>
          <a:stretch>
            <a:fillRect/>
          </a:stretch>
        </p:blipFill>
        <p:spPr>
          <a:xfrm rot="0">
            <a:off x="9804400" y="4953000"/>
            <a:ext cx="13182600" cy="23114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874500" y="3187700"/>
            <a:ext cx="11099800" cy="23114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3957300" y="1409700"/>
            <a:ext cx="9017000" cy="23114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21323300" y="0"/>
            <a:ext cx="1104900" cy="14732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21640800" y="8788400"/>
            <a:ext cx="965200" cy="9652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21640800" y="3454400"/>
            <a:ext cx="965200" cy="9652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21640800" y="5194300"/>
            <a:ext cx="965200" cy="9652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21640800" y="7112000"/>
            <a:ext cx="965200" cy="9652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21640800" y="1727200"/>
            <a:ext cx="965200" cy="9652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6121400" y="9740900"/>
            <a:ext cx="1587500" cy="6096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4597400" y="11544300"/>
            <a:ext cx="1587500" cy="609600"/>
          </a:xfrm>
          <a:prstGeom prst="rect">
            <a:avLst/>
          </a:prstGeom>
        </p:spPr>
      </p:pic>
      <p:sp>
        <p:nvSpPr>
          <p:cNvPr name="TextBox 20" id="20"/>
          <p:cNvSpPr txBox="true"/>
          <p:nvPr/>
        </p:nvSpPr>
        <p:spPr>
          <a:xfrm rot="0">
            <a:off x="6362700" y="9817100"/>
            <a:ext cx="1104900" cy="4572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2604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5주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838700" y="11620500"/>
            <a:ext cx="1104900" cy="4572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2604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6주</a:t>
            </a:r>
          </a:p>
        </p:txBody>
      </p:sp>
      <p:pic>
        <p:nvPicPr>
          <p:cNvPr name="Picture 22" id="22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8204200" y="7950200"/>
            <a:ext cx="1587500" cy="609600"/>
          </a:xfrm>
          <a:prstGeom prst="rect">
            <a:avLst/>
          </a:prstGeom>
        </p:spPr>
      </p:pic>
      <p:sp>
        <p:nvSpPr>
          <p:cNvPr name="TextBox 23" id="23"/>
          <p:cNvSpPr txBox="true"/>
          <p:nvPr/>
        </p:nvSpPr>
        <p:spPr>
          <a:xfrm rot="0">
            <a:off x="8445500" y="8026400"/>
            <a:ext cx="1104900" cy="4572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2604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4주</a:t>
            </a:r>
          </a:p>
        </p:txBody>
      </p:sp>
      <p:pic>
        <p:nvPicPr>
          <p:cNvPr name="Picture 24" id="24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10287000" y="6172200"/>
            <a:ext cx="1587500" cy="609600"/>
          </a:xfrm>
          <a:prstGeom prst="rect">
            <a:avLst/>
          </a:prstGeom>
        </p:spPr>
      </p:pic>
      <p:sp>
        <p:nvSpPr>
          <p:cNvPr name="TextBox 25" id="25"/>
          <p:cNvSpPr txBox="true"/>
          <p:nvPr/>
        </p:nvSpPr>
        <p:spPr>
          <a:xfrm rot="0">
            <a:off x="10528300" y="6248400"/>
            <a:ext cx="1104900" cy="4572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2604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3주</a:t>
            </a:r>
          </a:p>
        </p:txBody>
      </p:sp>
      <p:pic>
        <p:nvPicPr>
          <p:cNvPr name="Picture 26" id="26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12369800" y="4394200"/>
            <a:ext cx="1587500" cy="609600"/>
          </a:xfrm>
          <a:prstGeom prst="rect">
            <a:avLst/>
          </a:prstGeom>
        </p:spPr>
      </p:pic>
      <p:sp>
        <p:nvSpPr>
          <p:cNvPr name="TextBox 27" id="27"/>
          <p:cNvSpPr txBox="true"/>
          <p:nvPr/>
        </p:nvSpPr>
        <p:spPr>
          <a:xfrm rot="0">
            <a:off x="12611100" y="4470400"/>
            <a:ext cx="1104900" cy="4572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2604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2주</a:t>
            </a:r>
          </a:p>
        </p:txBody>
      </p:sp>
      <p:pic>
        <p:nvPicPr>
          <p:cNvPr name="Picture 28" id="28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14516100" y="2616200"/>
            <a:ext cx="1587500" cy="609600"/>
          </a:xfrm>
          <a:prstGeom prst="rect">
            <a:avLst/>
          </a:prstGeom>
        </p:spPr>
      </p:pic>
      <p:sp>
        <p:nvSpPr>
          <p:cNvPr name="TextBox 29" id="29"/>
          <p:cNvSpPr txBox="true"/>
          <p:nvPr/>
        </p:nvSpPr>
        <p:spPr>
          <a:xfrm rot="0">
            <a:off x="14757400" y="2692400"/>
            <a:ext cx="1104900" cy="4572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2604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1주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7950200" y="9766300"/>
            <a:ext cx="12661900" cy="558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2C2C2C"/>
                </a:solidFill>
                <a:latin typeface="Pretendard Regular"/>
                <a:ea typeface="Pretendard Regular"/>
                <a:cs typeface="Pretendard Regular"/>
              </a:rPr>
              <a:t>손익 계산 및 원가 절감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6756400" y="11595100"/>
            <a:ext cx="12661900" cy="558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2C2C2C"/>
                </a:solidFill>
                <a:latin typeface="Pretendard Regular"/>
                <a:ea typeface="Pretendard Regular"/>
                <a:cs typeface="Pretendard Regular"/>
              </a:rPr>
              <a:t>원상 복구 및 철수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0033000" y="7988300"/>
            <a:ext cx="14770100" cy="558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2C2C2C"/>
                </a:solidFill>
                <a:latin typeface="Pretendard Regular"/>
                <a:ea typeface="Pretendard Regular"/>
                <a:cs typeface="Pretendard Regular"/>
              </a:rPr>
              <a:t>마케팅 강화 및 신메뉴 오픈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2115800" y="6210300"/>
            <a:ext cx="14770100" cy="558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2C2C2C"/>
                </a:solidFill>
                <a:latin typeface="Pretendard Regular"/>
                <a:ea typeface="Pretendard Regular"/>
                <a:cs typeface="Pretendard Regular"/>
              </a:rPr>
              <a:t>재고 관리 및 메뉴 최적화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4236700" y="4419600"/>
            <a:ext cx="6946900" cy="558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2C2C2C"/>
                </a:solidFill>
                <a:latin typeface="Pretendard Regular"/>
                <a:ea typeface="Pretendard Regular"/>
                <a:cs typeface="Pretendard Regular"/>
              </a:rPr>
              <a:t>이벤트 성 메뉴 오픈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6332200" y="2641600"/>
            <a:ext cx="4648200" cy="558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고객 피드백 분석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981200" y="5613400"/>
            <a:ext cx="7924800" cy="1371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24499"/>
              </a:lnSpc>
            </a:pPr>
            <a:r>
              <a:rPr lang="en-US" sz="2533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6주간의 탄탄한 일정을 바탕으로 현명한 스타리코 운영</a:t>
            </a:r>
          </a:p>
          <a:p>
            <a:pPr algn="l" lvl="0">
              <a:lnSpc>
                <a:spcPct val="124499"/>
              </a:lnSpc>
            </a:pPr>
            <a:r>
              <a:rPr lang="en-US" sz="2533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Smart Staricco operations based on a well-structured 6-week schedule.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905000" y="3086100"/>
            <a:ext cx="13398500" cy="2730500"/>
          </a:xfrm>
          <a:prstGeom prst="rect">
            <a:avLst/>
          </a:prstGeom>
        </p:spPr>
        <p:txBody>
          <a:bodyPr anchor="ctr" rtlCol="false" lIns="0" tIns="93130" rIns="0" bIns="93130"/>
          <a:lstStyle/>
          <a:p>
            <a:pPr algn="l" lvl="0">
              <a:lnSpc>
                <a:spcPct val="99600"/>
              </a:lnSpc>
            </a:pPr>
            <a:r>
              <a:rPr lang="en-US" sz="7333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6주 일정 </a:t>
            </a:r>
          </a:p>
          <a:p>
            <a:pPr algn="l" lvl="0">
              <a:lnSpc>
                <a:spcPct val="99600"/>
              </a:lnSpc>
            </a:pPr>
            <a:r>
              <a:rPr lang="en-US" sz="7333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(A 6-week schedule)</a:t>
            </a:r>
          </a:p>
        </p:txBody>
      </p:sp>
      <p:pic>
        <p:nvPicPr>
          <p:cNvPr name="Picture 38" id="38"/>
          <p:cNvPicPr>
            <a:picLocks noChangeAspect="true"/>
          </p:cNvPicPr>
          <p:nvPr/>
        </p:nvPicPr>
        <p:blipFill>
          <a:blip r:embed="rId20">
            <a:alphaModFix amt="47000"/>
          </a:blip>
          <a:stretch>
            <a:fillRect/>
          </a:stretch>
        </p:blipFill>
        <p:spPr>
          <a:xfrm rot="0">
            <a:off x="21551900" y="10464800"/>
            <a:ext cx="1155700" cy="1155700"/>
          </a:xfrm>
          <a:prstGeom prst="rect">
            <a:avLst/>
          </a:prstGeom>
        </p:spPr>
      </p:pic>
      <p:sp>
        <p:nvSpPr>
          <p:cNvPr name="TextBox 39" id="39"/>
          <p:cNvSpPr txBox="true"/>
          <p:nvPr/>
        </p:nvSpPr>
        <p:spPr>
          <a:xfrm rot="0">
            <a:off x="16192500" y="3162300"/>
            <a:ext cx="6057900" cy="635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Customer feedback analysis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14236700" y="5016500"/>
            <a:ext cx="8026400" cy="558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Launching limited-time event menus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12192000" y="6870700"/>
            <a:ext cx="14770100" cy="558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2C2C2C"/>
                </a:solidFill>
                <a:latin typeface="Pretendard Regular"/>
                <a:ea typeface="Pretendard Regular"/>
                <a:cs typeface="Pretendard Regular"/>
              </a:rPr>
              <a:t>Inventory management and menu optimization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10033000" y="8559800"/>
            <a:ext cx="14770100" cy="558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2C2C2C"/>
                </a:solidFill>
                <a:latin typeface="Pretendard Regular"/>
                <a:ea typeface="Pretendard Regular"/>
                <a:cs typeface="Pretendard Regular"/>
              </a:rPr>
              <a:t>Strengthening marketing and introducing new menu items</a:t>
            </a:r>
          </a:p>
        </p:txBody>
      </p:sp>
      <p:sp>
        <p:nvSpPr>
          <p:cNvPr name="TextBox 43" id="43"/>
          <p:cNvSpPr txBox="true"/>
          <p:nvPr/>
        </p:nvSpPr>
        <p:spPr>
          <a:xfrm rot="0">
            <a:off x="7950200" y="10515600"/>
            <a:ext cx="14770100" cy="558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2C2C2C"/>
                </a:solidFill>
                <a:latin typeface="Pretendard Regular"/>
                <a:ea typeface="Pretendard Regular"/>
                <a:cs typeface="Pretendard Regular"/>
              </a:rPr>
              <a:t>Profit-and-loss calculation and cost reduction</a:t>
            </a:r>
          </a:p>
        </p:txBody>
      </p:sp>
      <p:sp>
        <p:nvSpPr>
          <p:cNvPr name="TextBox 44" id="44"/>
          <p:cNvSpPr txBox="true"/>
          <p:nvPr/>
        </p:nvSpPr>
        <p:spPr>
          <a:xfrm rot="0">
            <a:off x="6756400" y="12268200"/>
            <a:ext cx="14770100" cy="558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3600" b="false" i="false" u="none" strike="noStrike">
                <a:solidFill>
                  <a:srgbClr val="2C2C2C"/>
                </a:solidFill>
                <a:latin typeface="Pretendard Regular"/>
                <a:ea typeface="Pretendard Regular"/>
                <a:cs typeface="Pretendard Regular"/>
              </a:rPr>
              <a:t>Restoration and closing down.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16000"/>
            <a:ext cx="2743200" cy="8255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07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689600" y="1536700"/>
            <a:ext cx="13208000" cy="15621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8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Menu select (메뉴 선정)</a:t>
            </a:r>
          </a:p>
        </p:txBody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156200" y="4686300"/>
            <a:ext cx="6172200" cy="7061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4851400" y="3098800"/>
            <a:ext cx="6769100" cy="9588500"/>
          </a:xfrm>
          <a:prstGeom prst="rect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12306300" y="4356100"/>
            <a:ext cx="10210800" cy="1092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6140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2주간의 연습을 통해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293600" y="5664200"/>
            <a:ext cx="6604000" cy="37465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207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- 8가지의 메뉴를 선정</a:t>
            </a:r>
          </a:p>
          <a:p>
            <a:pPr algn="l" lvl="0">
              <a:lnSpc>
                <a:spcPct val="116199"/>
              </a:lnSpc>
            </a:pPr>
            <a:r>
              <a:rPr lang="en-US" sz="4207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/>
            </a:r>
          </a:p>
          <a:p>
            <a:pPr algn="l" lvl="0">
              <a:lnSpc>
                <a:spcPct val="116199"/>
              </a:lnSpc>
            </a:pPr>
            <a:r>
              <a:rPr lang="en-US" sz="4207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- 메뉴 체계화와 판매 계획 설정</a:t>
            </a:r>
          </a:p>
          <a:p>
            <a:pPr algn="l" lvl="0">
              <a:lnSpc>
                <a:spcPct val="116199"/>
              </a:lnSpc>
            </a:pPr>
            <a:r>
              <a:rPr lang="en-US" sz="4207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/>
            </a:r>
          </a:p>
          <a:p>
            <a:pPr algn="l" lvl="0">
              <a:lnSpc>
                <a:spcPct val="116199"/>
              </a:lnSpc>
            </a:pPr>
            <a:r>
              <a:rPr lang="en-US" sz="4207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- 테이스팅 진행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16000"/>
            <a:ext cx="2743200" cy="8255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07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7995900" y="5727700"/>
            <a:ext cx="1143000" cy="520700"/>
          </a:xfrm>
          <a:prstGeom prst="rect">
            <a:avLst/>
          </a:prstGeom>
        </p:spPr>
        <p:txBody>
          <a:bodyPr anchor="ctr" rtlCol="false" lIns="0" tIns="37253" rIns="0" bIns="37253"/>
          <a:lstStyle/>
          <a:p>
            <a:pPr algn="ctr" lvl="0">
              <a:lnSpc>
                <a:spcPct val="99600"/>
              </a:lnSpc>
            </a:pPr>
            <a:r>
              <a:rPr lang="en-US" sz="2933" b="false" i="false" u="none" strike="noStrike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Goal</a:t>
            </a:r>
          </a:p>
        </p:txBody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 rot="0">
            <a:off x="14541500" y="7594600"/>
            <a:ext cx="787400" cy="25400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5689600" y="1536700"/>
            <a:ext cx="13208000" cy="15621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8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Menu select (메뉴 확정)</a:t>
            </a:r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2463800" y="3200400"/>
            <a:ext cx="4635500" cy="44577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315200" y="3200400"/>
            <a:ext cx="4775200" cy="4457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2306300" y="3200400"/>
            <a:ext cx="4813300" cy="44450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7322800" y="3200400"/>
            <a:ext cx="4597400" cy="44323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2463800" y="7937500"/>
            <a:ext cx="4635500" cy="45593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7315200" y="7937500"/>
            <a:ext cx="4775200" cy="45593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2306300" y="7937500"/>
            <a:ext cx="4813300" cy="45593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7322800" y="7937500"/>
            <a:ext cx="4597400" cy="45593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2463800" y="3200400"/>
            <a:ext cx="812800" cy="11811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7315200" y="3200400"/>
            <a:ext cx="812800" cy="11811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12306300" y="3213100"/>
            <a:ext cx="800100" cy="11557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17297400" y="3213100"/>
            <a:ext cx="812800" cy="11684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2463800" y="7937500"/>
            <a:ext cx="800100" cy="11557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7315200" y="7937500"/>
            <a:ext cx="863600" cy="12573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12306300" y="7924800"/>
            <a:ext cx="800100" cy="11684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21"/>
          <a:stretch>
            <a:fillRect/>
          </a:stretch>
        </p:blipFill>
        <p:spPr>
          <a:xfrm rot="0">
            <a:off x="17322800" y="7937500"/>
            <a:ext cx="800100" cy="11557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16000"/>
            <a:ext cx="2743200" cy="8255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08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689600" y="1536700"/>
            <a:ext cx="13208000" cy="15621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8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Tasting 교수님 테이스팅</a:t>
            </a:r>
          </a:p>
        </p:txBody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2349500" y="4064000"/>
            <a:ext cx="7010400" cy="4356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2349500" y="8420100"/>
            <a:ext cx="7010400" cy="4381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0020300" y="6858000"/>
            <a:ext cx="3746500" cy="22733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4198600" y="4432300"/>
            <a:ext cx="8775700" cy="65913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1285200" y="3644900"/>
            <a:ext cx="1930400" cy="1790700"/>
          </a:xfrm>
          <a:prstGeom prst="rect">
            <a:avLst/>
          </a:prstGeom>
        </p:spPr>
      </p:pic>
      <p:sp>
        <p:nvSpPr>
          <p:cNvPr name="TextBox 12" id="12"/>
          <p:cNvSpPr txBox="true"/>
          <p:nvPr/>
        </p:nvSpPr>
        <p:spPr>
          <a:xfrm rot="0">
            <a:off x="2451100" y="3200400"/>
            <a:ext cx="5232400" cy="749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207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3월 26일 테이스팅 진행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8224500" y="11163300"/>
            <a:ext cx="4902200" cy="749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207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03월 03일 오픈 확정 !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5930900"/>
            <a:ext cx="24409400" cy="783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382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485900" y="558800"/>
            <a:ext cx="3492500" cy="1752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54200" y="1016000"/>
            <a:ext cx="2743200" cy="825500"/>
          </a:xfrm>
          <a:prstGeom prst="rect">
            <a:avLst/>
          </a:prstGeom>
        </p:spPr>
        <p:txBody>
          <a:bodyPr anchor="ctr" rtlCol="false" lIns="0" tIns="15240" rIns="0" bIns="15240"/>
          <a:lstStyle/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Chapter</a:t>
            </a:r>
          </a:p>
          <a:p>
            <a:pPr algn="ctr" lvl="0">
              <a:lnSpc>
                <a:spcPct val="107899"/>
              </a:lnSpc>
            </a:pPr>
            <a:r>
              <a:rPr lang="en-US" sz="2400" b="false" i="false" u="none" strike="noStrike" spc="100" cap="all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08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689600" y="1536700"/>
            <a:ext cx="13208000" cy="1562100"/>
          </a:xfrm>
          <a:prstGeom prst="rect">
            <a:avLst/>
          </a:prstGeom>
        </p:spPr>
        <p:txBody>
          <a:bodyPr anchor="ctr" rtlCol="false" lIns="0" tIns="111760" rIns="0" bIns="111760"/>
          <a:lstStyle/>
          <a:p>
            <a:pPr algn="ctr" lvl="0">
              <a:lnSpc>
                <a:spcPct val="99600"/>
              </a:lnSpc>
            </a:pPr>
            <a:r>
              <a:rPr lang="en-US" sz="8800" b="false" i="false" u="none" strike="noStrike">
                <a:solidFill>
                  <a:srgbClr val="00074E"/>
                </a:solidFill>
                <a:latin typeface="Pretendard SemiBold"/>
                <a:ea typeface="Pretendard SemiBold"/>
                <a:cs typeface="Pretendard SemiBold"/>
              </a:rPr>
              <a:t>Tasting 교수님 테이스팅</a:t>
            </a:r>
          </a:p>
        </p:txBody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030200" y="4038600"/>
            <a:ext cx="5994400" cy="84836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6375400" y="4038600"/>
            <a:ext cx="5994400" cy="84836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823200" y="3467100"/>
            <a:ext cx="9931400" cy="1155700"/>
          </a:xfrm>
          <a:prstGeom prst="rect">
            <a:avLst/>
          </a:prstGeom>
        </p:spPr>
      </p:pic>
      <p:sp>
        <p:nvSpPr>
          <p:cNvPr name="TextBox 10" id="10"/>
          <p:cNvSpPr txBox="true"/>
          <p:nvPr/>
        </p:nvSpPr>
        <p:spPr>
          <a:xfrm rot="0">
            <a:off x="9855200" y="3467100"/>
            <a:ext cx="6096000" cy="8255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659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음료, 주방 메뉴판 완성 !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D5E5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5400" y="6858000"/>
            <a:ext cx="24409400" cy="68961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25500" y="762000"/>
            <a:ext cx="22720300" cy="12204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8592800" y="558800"/>
            <a:ext cx="3771900" cy="2006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9113500" y="1041400"/>
            <a:ext cx="2755900" cy="901700"/>
          </a:xfrm>
          <a:prstGeom prst="rect">
            <a:avLst/>
          </a:prstGeom>
        </p:spPr>
        <p:txBody>
          <a:bodyPr anchor="ctr" rtlCol="false" lIns="0" tIns="16086" rIns="0" bIns="16086"/>
          <a:lstStyle/>
          <a:p>
            <a:pPr algn="ctr" lvl="0">
              <a:lnSpc>
                <a:spcPct val="107899"/>
              </a:lnSpc>
            </a:pPr>
            <a:r>
              <a:rPr lang="en-US" sz="2533" b="false" i="false" u="none" strike="noStrike" spc="10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스타리코</a:t>
            </a:r>
          </a:p>
          <a:p>
            <a:pPr algn="ctr" lvl="0">
              <a:lnSpc>
                <a:spcPct val="107899"/>
              </a:lnSpc>
            </a:pPr>
            <a:r>
              <a:rPr lang="en-US" sz="2533" b="false" i="false" u="none" strike="noStrike" spc="10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13기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5278100" y="11912600"/>
            <a:ext cx="3213100" cy="914400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15633700" y="12090400"/>
            <a:ext cx="2514600" cy="571500"/>
          </a:xfrm>
          <a:prstGeom prst="rect">
            <a:avLst/>
          </a:prstGeom>
        </p:spPr>
        <p:txBody>
          <a:bodyPr anchor="ctr" rtlCol="false" lIns="0" tIns="27163" rIns="0" bIns="27163"/>
          <a:lstStyle/>
          <a:p>
            <a:pPr algn="ctr" lvl="0">
              <a:lnSpc>
                <a:spcPct val="99600"/>
              </a:lnSpc>
            </a:pPr>
            <a:r>
              <a:rPr lang="en-US" sz="3104" b="false" i="false" u="none" strike="noStrike">
                <a:solidFill>
                  <a:srgbClr val="FFFFFF"/>
                </a:solidFill>
                <a:latin typeface="Poppins Medium"/>
                <a:ea typeface="Poppins Medium"/>
                <a:cs typeface="Poppins Medium"/>
              </a:rPr>
              <a:t>13기 팀장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9062700" y="12052300"/>
            <a:ext cx="4102100" cy="635000"/>
          </a:xfrm>
          <a:prstGeom prst="rect">
            <a:avLst/>
          </a:prstGeom>
        </p:spPr>
        <p:txBody>
          <a:bodyPr anchor="ctr" rtlCol="false" lIns="0" tIns="30480" rIns="0" bIns="30480"/>
          <a:lstStyle/>
          <a:p>
            <a:pPr algn="l" lvl="0">
              <a:lnSpc>
                <a:spcPct val="99600"/>
              </a:lnSpc>
            </a:pPr>
            <a:r>
              <a:rPr lang="en-US" sz="3483" b="false" i="false" u="none" strike="noStrike">
                <a:solidFill>
                  <a:srgbClr val="2C2C2C"/>
                </a:solidFill>
                <a:latin typeface="Poppins Regular"/>
                <a:ea typeface="Poppins Regular"/>
                <a:cs typeface="Poppins Regular"/>
              </a:rPr>
              <a:t>이연주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264900" y="7124700"/>
            <a:ext cx="8788400" cy="4699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2800"/>
              </a:lnSpc>
            </a:pPr>
            <a:r>
              <a:rPr lang="en-US" sz="2666" b="false" i="false" u="none" strike="noStrike">
                <a:solidFill>
                  <a:srgbClr val="2C2C2C"/>
                </a:solidFill>
                <a:latin typeface="Pretendard Light"/>
                <a:ea typeface="Pretendard Light"/>
                <a:cs typeface="Pretendard Light"/>
              </a:rPr>
              <a:t>이상으로 설명을 마치며, 끝까지 검토해 주셔서 감사드립니다.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1214100" y="4635500"/>
            <a:ext cx="10083800" cy="2400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13512" b="false" i="false" u="none" strike="noStrike">
                <a:solidFill>
                  <a:srgbClr val="00074E"/>
                </a:solidFill>
                <a:latin typeface="Poppins Medium"/>
                <a:ea typeface="Poppins Medium"/>
                <a:cs typeface="Poppins Medium"/>
              </a:rPr>
              <a:t>Thank You!</a:t>
            </a:r>
          </a:p>
        </p:txBody>
      </p: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219200" y="2565400"/>
            <a:ext cx="10617200" cy="86614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21069300" y="10782300"/>
            <a:ext cx="3175000" cy="3175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