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24384000" cy="13716000"/>
  <p:notesSz cx="6858000" cy="9144000"/>
  <p:embeddedFontLst>
    <p:embeddedFont>
      <p:font typeface="LINE Seed Sans Regular"/>
      <p:regular r:id="rId19"/>
    </p:embeddedFont>
    <p:embeddedFont>
      <p:font typeface="Pretendard Regular"/>
      <p:regular r:id="rId20"/>
    </p:embeddedFont>
    <p:embeddedFont>
      <p:font typeface="Pretendard SemiBold"/>
      <p:bold r:id="rId21"/>
    </p:embeddedFont>
    <p:embeddedFont>
      <p:font typeface="Pretendard Black"/>
      <p:bold r:id="rId22"/>
    </p:embeddedFont>
    <p:embeddedFont>
      <p:font typeface="210 Gulim 070"/>
      <p:regular r:id="rId23"/>
    </p:embeddedFont>
    <p:embeddedFont>
      <p:font typeface="Pretendard Medium"/>
      <p:bold r:id="rId24"/>
    </p:embeddedFont>
    <p:embeddedFont>
      <p:font typeface="Noto Sans CJK KR Bold"/>
      <p:bold r:id="rId25"/>
    </p:embeddedFont>
    <p:embeddedFont>
      <p:font typeface="Pretendard Bold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fonts/font1.fntdata" Type="http://schemas.openxmlformats.org/officeDocument/2006/relationships/font"/><Relationship Id="rId2" Target="presProps.xml" Type="http://schemas.openxmlformats.org/officeDocument/2006/relationships/presProps"/><Relationship Id="rId20" Target="fonts/font2.fntdata" Type="http://schemas.openxmlformats.org/officeDocument/2006/relationships/font"/><Relationship Id="rId21" Target="fonts/font3.fntdata" Type="http://schemas.openxmlformats.org/officeDocument/2006/relationships/font"/><Relationship Id="rId22" Target="fonts/font4.fntdata" Type="http://schemas.openxmlformats.org/officeDocument/2006/relationships/font"/><Relationship Id="rId23" Target="fonts/font5.fntdata" Type="http://schemas.openxmlformats.org/officeDocument/2006/relationships/font"/><Relationship Id="rId24" Target="fonts/font6.fntdata" Type="http://schemas.openxmlformats.org/officeDocument/2006/relationships/font"/><Relationship Id="rId25" Target="fonts/font7.fntdata" Type="http://schemas.openxmlformats.org/officeDocument/2006/relationships/font"/><Relationship Id="rId26" Target="fonts/font8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9.png" Type="http://schemas.openxmlformats.org/officeDocument/2006/relationships/image"/><Relationship Id="rId4" Target="../media/image10.png" Type="http://schemas.openxmlformats.org/officeDocument/2006/relationships/image"/><Relationship Id="rId5" Target="../media/image11.png" Type="http://schemas.openxmlformats.org/officeDocument/2006/relationships/image"/><Relationship Id="rId6" Target="../media/image12.png" Type="http://schemas.openxmlformats.org/officeDocument/2006/relationships/image"/><Relationship Id="rId7" Target="../media/image13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png" Type="http://schemas.openxmlformats.org/officeDocument/2006/relationships/image"/><Relationship Id="rId2" Target="../media/image6.png" Type="http://schemas.openxmlformats.org/officeDocument/2006/relationships/image"/><Relationship Id="rId3" Target="../media/image14.png" Type="http://schemas.openxmlformats.org/officeDocument/2006/relationships/image"/><Relationship Id="rId4" Target="../media/image15.png" Type="http://schemas.openxmlformats.org/officeDocument/2006/relationships/image"/><Relationship Id="rId5" Target="../media/image16.png" Type="http://schemas.openxmlformats.org/officeDocument/2006/relationships/image"/><Relationship Id="rId6" Target="../media/image17.png" Type="http://schemas.openxmlformats.org/officeDocument/2006/relationships/image"/><Relationship Id="rId7" Target="../media/image18.png" Type="http://schemas.openxmlformats.org/officeDocument/2006/relationships/image"/><Relationship Id="rId8" Target="../media/image19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22.pn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Relationship Id="rId6" Target="../media/image25.png" Type="http://schemas.openxmlformats.org/officeDocument/2006/relationships/image"/><Relationship Id="rId7" Target="../media/image26.png" Type="http://schemas.openxmlformats.org/officeDocument/2006/relationships/image"/><Relationship Id="rId8" Target="../media/image27.png" Type="http://schemas.openxmlformats.org/officeDocument/2006/relationships/image"/><Relationship Id="rId9" Target="../media/image28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29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3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3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2.png" Type="http://schemas.openxmlformats.org/officeDocument/2006/relationships/image"/><Relationship Id="rId3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FFFFF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24384000" cy="13716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254000" y="2768600"/>
            <a:ext cx="6007100" cy="2489200"/>
          </a:xfrm>
          <a:prstGeom prst="rect">
            <a:avLst/>
          </a:prstGeom>
        </p:spPr>
        <p:txBody>
          <a:bodyPr anchor="t" rtlCol="false" lIns="0" tIns="150707" rIns="0" bIns="0"/>
          <a:lstStyle/>
          <a:p>
            <a:pPr algn="l" lvl="0">
              <a:lnSpc>
                <a:spcPct val="99600"/>
              </a:lnSpc>
            </a:pPr>
            <a:r>
              <a:rPr lang="en-US" sz="14016" b="false" i="false" u="none" strike="noStrike" spc="-300">
                <a:solidFill>
                  <a:srgbClr val="3B2D2D"/>
                </a:solidFill>
                <a:latin typeface="Pretendard SemiBold"/>
                <a:ea typeface="Pretendard SemiBold"/>
                <a:cs typeface="Pretendard SemiBold"/>
              </a:rPr>
              <a:t>MONG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0" y="0"/>
            <a:ext cx="9728200" cy="34036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20350"/>
              </a:lnSpc>
            </a:pPr>
            <a:r>
              <a:rPr lang="en-US" sz="19170" b="false" i="false" u="none" strike="noStrike" spc="-400">
                <a:solidFill>
                  <a:srgbClr val="3C2F2F"/>
                </a:solidFill>
                <a:latin typeface="Pretendard SemiBold"/>
                <a:ea typeface="Pretendard SemiBold"/>
                <a:cs typeface="Pretendard SemiBold"/>
              </a:rPr>
              <a:t>Staricco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20751800" y="12763500"/>
            <a:ext cx="355600" cy="35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939800" y="7200900"/>
            <a:ext cx="355600" cy="3556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21412200" y="12788900"/>
            <a:ext cx="2832100" cy="533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20350"/>
              </a:lnSpc>
            </a:pPr>
            <a:r>
              <a:rPr lang="en-US" sz="2965" b="false" i="false" u="none" strike="noStrike" spc="-200">
                <a:solidFill>
                  <a:srgbClr val="756666"/>
                </a:solidFill>
                <a:latin typeface="LINE Seed Sans Regular"/>
                <a:ea typeface="LINE Seed Sans Regular"/>
                <a:cs typeface="LINE Seed Sans Regular"/>
              </a:rPr>
              <a:t>Team _ HR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9474200" y="6477000"/>
            <a:ext cx="304800" cy="749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22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24384000" cy="13716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3848100" y="12458700"/>
            <a:ext cx="165100" cy="1651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0414000" y="4000500"/>
            <a:ext cx="3695700" cy="2362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13280" b="false" i="false" u="none" strike="noStrike">
                <a:solidFill>
                  <a:srgbClr val="000000"/>
                </a:solidFill>
                <a:latin typeface="Pretendard Black"/>
                <a:ea typeface="Pretendard Black"/>
                <a:cs typeface="Pretendard Black"/>
              </a:rPr>
              <a:t>목차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8211800" y="5880100"/>
            <a:ext cx="39116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6. 마케팅 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8211800" y="3238500"/>
            <a:ext cx="47117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5. 매장운영 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663700" y="9220200"/>
            <a:ext cx="57531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4. 입지 및 상권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663700" y="6908800"/>
            <a:ext cx="57531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3. 가격 밎 원가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63700" y="4597400"/>
            <a:ext cx="44704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2. 메뉴구성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663700" y="2044700"/>
            <a:ext cx="30480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1. 컨셉 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211800" y="8343900"/>
            <a:ext cx="4711700" cy="11811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6666" b="false" i="false" u="none" strike="noStrike">
                <a:solidFill>
                  <a:srgbClr val="000000"/>
                </a:solidFill>
                <a:latin typeface="210 Gulim 070"/>
                <a:ea typeface="210 Gulim 070"/>
                <a:cs typeface="210 Gulim 070"/>
              </a:rPr>
              <a:t>7. 수익계획 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330200" y="5283200"/>
            <a:ext cx="8089900" cy="1244600"/>
          </a:xfrm>
          <a:prstGeom prst="rect">
            <a:avLst/>
          </a:prstGeom>
        </p:spPr>
        <p:txBody>
          <a:bodyPr anchor="t" rtlCol="false" lIns="0" tIns="21167" rIns="0" bIns="0"/>
          <a:lstStyle/>
          <a:p>
            <a:pPr algn="l" lvl="0">
              <a:lnSpc>
                <a:spcPct val="112050"/>
              </a:lnSpc>
            </a:pPr>
            <a:r>
              <a:rPr lang="en-US" sz="6666" b="false" i="false" u="none" strike="noStrike" spc="-300">
                <a:solidFill>
                  <a:srgbClr val="FCFBF9"/>
                </a:solidFill>
                <a:latin typeface="Noto Sans CJK KR Bold"/>
                <a:ea typeface="Noto Sans CJK KR Bold"/>
                <a:cs typeface="Noto Sans CJK KR Bold"/>
              </a:rPr>
              <a:t>스타리코 이름 및 컨셉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3784600" y="-4648200"/>
            <a:ext cx="23012400" cy="230124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947400" y="3225800"/>
            <a:ext cx="8128000" cy="5359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306" b="false" i="false" u="none" strike="noStrike">
                <a:solidFill>
                  <a:srgbClr val="000000"/>
                </a:solidFill>
                <a:latin typeface="Pretendard Medium"/>
                <a:ea typeface="Pretendard Medium"/>
                <a:cs typeface="Pretendard Medium"/>
              </a:rPr>
              <a:t>이름: STARICCO MONG </a:t>
            </a:r>
          </a:p>
          <a:p>
            <a:pPr algn="l" lvl="0">
              <a:lnSpc>
                <a:spcPct val="116199"/>
              </a:lnSpc>
            </a:pPr>
            <a:r>
              <a:rPr lang="en-US" sz="4306" b="false" i="false" u="none" strike="noStrike">
                <a:solidFill>
                  <a:srgbClr val="000000"/>
                </a:solidFill>
                <a:latin typeface="Pretendard Medium"/>
                <a:ea typeface="Pretendard Medium"/>
                <a:cs typeface="Pretendard Medium"/>
              </a:rPr>
              <a:t/>
            </a:r>
          </a:p>
          <a:p>
            <a:pPr algn="l" lvl="0">
              <a:lnSpc>
                <a:spcPct val="116199"/>
              </a:lnSpc>
            </a:pPr>
            <a:r>
              <a:rPr lang="en-US" sz="4306" b="false" i="false" u="none" strike="noStrike">
                <a:solidFill>
                  <a:srgbClr val="000000"/>
                </a:solidFill>
                <a:latin typeface="Pretendard Medium"/>
                <a:ea typeface="Pretendard Medium"/>
                <a:cs typeface="Pretendard Medium"/>
              </a:rPr>
              <a:t>의미: 몽(Mong)은 ‘꿈 몽(夢)’의 의미를 담아, 놀이동산처럼 설레고 즐거운 순간을 음식으로 표현하는 공간입니다. 일상 속에서 잠시 벗어나 꿈을 꾸는 듯한 경험을 선사하고자 함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6891000" y="1016000"/>
            <a:ext cx="3695700" cy="38862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661400" y="1854200"/>
            <a:ext cx="3263900" cy="32639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447800" y="5600700"/>
            <a:ext cx="4953000" cy="12446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7027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Food Menu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2585700" y="1892300"/>
            <a:ext cx="4902200" cy="32512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8034000" y="1892300"/>
            <a:ext cx="4940300" cy="3251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0274300" y="6858000"/>
            <a:ext cx="4495800" cy="33782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5976600" y="6858000"/>
            <a:ext cx="4826000" cy="3378200"/>
          </a:xfrm>
          <a:prstGeom prst="rect">
            <a:avLst/>
          </a:prstGeom>
        </p:spPr>
      </p:pic>
      <p:sp>
        <p:nvSpPr>
          <p:cNvPr name="TextBox 9" id="9"/>
          <p:cNvSpPr txBox="true"/>
          <p:nvPr/>
        </p:nvSpPr>
        <p:spPr>
          <a:xfrm rot="0">
            <a:off x="9029700" y="5511800"/>
            <a:ext cx="2730500" cy="952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5333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차슈 덮밥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3804900" y="5511800"/>
            <a:ext cx="2730500" cy="952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5333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차슈 반미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5709900" y="10452100"/>
            <a:ext cx="5194300" cy="952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5333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란퐁유엔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677400" y="10452100"/>
            <a:ext cx="5194300" cy="952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5333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차슈딤섬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7449800" y="5511800"/>
            <a:ext cx="5194300" cy="952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5333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불닭 차오멘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596900" y="5384800"/>
            <a:ext cx="7213600" cy="13208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7418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Beverage Menu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496300" y="520700"/>
            <a:ext cx="4152900" cy="4152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2814300" y="508000"/>
            <a:ext cx="3124200" cy="41656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8496300" y="6248400"/>
            <a:ext cx="3695700" cy="3695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9240500" y="533400"/>
            <a:ext cx="3949700" cy="41148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496800" y="6248400"/>
            <a:ext cx="3124200" cy="38989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16344900" y="6273800"/>
            <a:ext cx="3149600" cy="38735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231100" y="6273800"/>
            <a:ext cx="2895600" cy="4064000"/>
          </a:xfrm>
          <a:prstGeom prst="rect">
            <a:avLst/>
          </a:prstGeom>
        </p:spPr>
      </p:pic>
      <p:pic>
        <p:nvPicPr>
          <p:cNvPr name="Picture 11" id="11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6103600" y="533400"/>
            <a:ext cx="2768600" cy="4152900"/>
          </a:xfrm>
          <a:prstGeom prst="rect">
            <a:avLst/>
          </a:prstGeom>
        </p:spPr>
      </p:pic>
      <p:sp>
        <p:nvSpPr>
          <p:cNvPr name="TextBox 12" id="12"/>
          <p:cNvSpPr txBox="true"/>
          <p:nvPr/>
        </p:nvSpPr>
        <p:spPr>
          <a:xfrm rot="0">
            <a:off x="16243300" y="5029200"/>
            <a:ext cx="26289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홍콩 레몬티 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2839700" y="5041900"/>
            <a:ext cx="25019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유자 밀크티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572500" y="5041900"/>
            <a:ext cx="35179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동윤영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9100800" y="103505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레몬소금 사이다 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5354300" y="103505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양지감로 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115800" y="10350500"/>
            <a:ext cx="40640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사고 포멜로 밀크티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7772400" y="103505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흑임자 밀크티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9100800" y="5041900"/>
            <a:ext cx="49022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초코 밀크티 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-381000" y="5664200"/>
            <a:ext cx="8293100" cy="16256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9129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Bakery Menu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534400" y="990600"/>
            <a:ext cx="4114800" cy="54864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3309600" y="1092200"/>
            <a:ext cx="4533900" cy="53975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2890500" y="7937500"/>
            <a:ext cx="4610100" cy="4838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17729200" y="7721600"/>
            <a:ext cx="3073400" cy="5054600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8503900" y="1130300"/>
            <a:ext cx="4216400" cy="5295900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8483600" y="7937500"/>
            <a:ext cx="4025900" cy="4762500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20993100" y="7721600"/>
            <a:ext cx="3060700" cy="5054600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9639300" y="6705600"/>
            <a:ext cx="20574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스위트롤 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528800" y="6781800"/>
            <a:ext cx="14859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감자빵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951700" y="129286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이스파한 밀푀유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6700500" y="129286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제니쿠키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2623800" y="129540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파인애플 번 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7912100" y="129286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홍콩식 에그타르트</a:t>
            </a:r>
            <a:r>
              <a:rPr lang="en-US" sz="3857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 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7653000" y="6781800"/>
            <a:ext cx="5143500" cy="711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16199"/>
              </a:lnSpc>
            </a:pPr>
            <a:r>
              <a:rPr lang="en-US" sz="4000" b="false" i="false" u="none" strike="noStrike">
                <a:solidFill>
                  <a:srgbClr val="000000"/>
                </a:solidFill>
                <a:latin typeface="Pretendard Regular"/>
                <a:ea typeface="Pretendard Regular"/>
                <a:cs typeface="Pretendard Regular"/>
              </a:rPr>
              <a:t>얼그레이 밀크티 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749300" y="5651500"/>
            <a:ext cx="61468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입지 및 상권 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23400" y="2095500"/>
            <a:ext cx="12763500" cy="1257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7071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위치:우송대학교 W12 SICA 2층 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465300" y="5473700"/>
            <a:ext cx="9918700" cy="8242300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9423400" y="4318000"/>
            <a:ext cx="9309100" cy="4178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695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대학교 인근 위치로 유동 인구가 풍부함
주 고객층은 대학생과 교수진으로, </a:t>
            </a:r>
          </a:p>
          <a:p>
            <a:pPr algn="l" lvl="0">
              <a:lnSpc>
                <a:spcPct val="116199"/>
              </a:lnSpc>
            </a:pPr>
            <a:r>
              <a:rPr lang="en-US" sz="4695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점심 및 공강 시간대 이용률이 높음
합리적인 가격과 빠른 서비스에 </a:t>
            </a:r>
          </a:p>
          <a:p>
            <a:pPr algn="l" lvl="0">
              <a:lnSpc>
                <a:spcPct val="116199"/>
              </a:lnSpc>
            </a:pPr>
            <a:r>
              <a:rPr lang="en-US" sz="4695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대한 수요가 큼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825500" y="5778500"/>
            <a:ext cx="69850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주변 매장 분석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118600" y="520700"/>
            <a:ext cx="10528300" cy="15735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1.노말 보이즈 클럽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음식유형: 중식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가격대 9,000원 ~ 15,000원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거리: 도보3분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
2.끄앙반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음식유형: 아시안
가격대 9,000원 ~ 12,000원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거리: 도보3분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
3.교반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음식유형: 한식
가격대 9,500원 ~ 11,000원</a:t>
            </a:r>
          </a:p>
          <a:p>
            <a:pPr algn="l" lvl="0">
              <a:lnSpc>
                <a:spcPct val="116199"/>
              </a:lnSpc>
            </a:pPr>
            <a:r>
              <a:rPr lang="en-US" sz="5204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거리: 도보3분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549400" y="5549900"/>
            <a:ext cx="44323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매장운영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423400" y="1511300"/>
            <a:ext cx="13398500" cy="8343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5983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운영시간: 08:00 ~ 20:00 (브레이크 타임 없이 운영)
주문 방식: 대면 주문 시스템 (카운터 주문)
결제 방식: 카드 결제 전용으로 빠른 회전율 확보
운영 특징: 간편한 주문 및 결제 시스템으로 대기 시간 최소화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054100" y="5778500"/>
            <a:ext cx="59182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마케팅 전략 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9385300" y="2705100"/>
            <a:ext cx="13131800" cy="83185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5848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SNS 홍보: 인스타그램 계정 운영을 통해 메뉴 및 매장 컨셉 홍보</a:t>
            </a:r>
          </a:p>
          <a:p>
            <a:pPr algn="l" lvl="0">
              <a:lnSpc>
                <a:spcPct val="116199"/>
              </a:lnSpc>
            </a:pPr>
            <a:r>
              <a:rPr lang="en-US" sz="5848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
이벤트 전략: 10,000원 이상 구매 고객에게 가게 로고 모양 쿠키 증정</a:t>
            </a:r>
          </a:p>
          <a:p>
            <a:pPr algn="l" lvl="0">
              <a:lnSpc>
                <a:spcPct val="116199"/>
              </a:lnSpc>
            </a:pPr>
            <a:r>
              <a:rPr lang="en-US" sz="5848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
기대 효과: 고객 참여 유도 및 자연스러운 바이럴 마케팅 효과 창출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346200" y="5778500"/>
            <a:ext cx="48895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원가 계산 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420100" y="254000"/>
            <a:ext cx="15443200" cy="13195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431800" y="-355600"/>
            <a:ext cx="8432800" cy="15290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346200" y="5778500"/>
            <a:ext cx="4889500" cy="1511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8503" b="false" i="false" u="none" strike="noStrike">
                <a:solidFill>
                  <a:srgbClr val="FFFFFF"/>
                </a:solidFill>
                <a:latin typeface="Pretendard Bold"/>
                <a:ea typeface="Pretendard Bold"/>
                <a:cs typeface="Pretendard Bold"/>
              </a:rPr>
              <a:t>예상 매출 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001000" y="1016000"/>
            <a:ext cx="16383000" cy="8191500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5722600" y="10045700"/>
            <a:ext cx="8585200" cy="2654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4986" b="false" i="false" u="none" strike="noStrike">
                <a:solidFill>
                  <a:srgbClr val="000000"/>
                </a:solidFill>
                <a:latin typeface="Pretendard Bold"/>
                <a:ea typeface="Pretendard Bold"/>
                <a:cs typeface="Pretendard Bold"/>
              </a:rPr>
              <a:t>총 매출: 45,080,000원
총 매출원가: 13,524,000원
총 예상 이익: 31,556,000원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>
  <p:cSld>
    <p:bg xmlns:r="http://schemas.openxmlformats.org/officeDocument/2006/relationships">
      <p:bgPr>
        <a:solidFill>
          <a:srgbClr val="FCFBF9"/>
        </a:solidFill>
      </p:bgPr>
    </p:bg>
    <p:spTree xmlns:r="http://schemas.openxmlformats.org/officeDocument/2006/relationships"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0"/>
            <a:ext cx="24384000" cy="13716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3848100" y="12458700"/>
            <a:ext cx="165100" cy="1651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6083300" y="4419600"/>
            <a:ext cx="11341100" cy="3136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en-US" sz="17635" b="false" i="false" u="none" strike="noStrike">
                <a:solidFill>
                  <a:srgbClr val="000000"/>
                </a:solidFill>
                <a:latin typeface="Pretendard Black"/>
                <a:ea typeface="Pretendard Black"/>
                <a:cs typeface="Pretendard Black"/>
              </a:rPr>
              <a:t>감사합니다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